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3"/>
  </p:notesMasterIdLst>
  <p:sldIdLst>
    <p:sldId id="258" r:id="rId6"/>
    <p:sldId id="270" r:id="rId7"/>
    <p:sldId id="293" r:id="rId8"/>
    <p:sldId id="292" r:id="rId9"/>
    <p:sldId id="271" r:id="rId10"/>
    <p:sldId id="272" r:id="rId11"/>
    <p:sldId id="294" r:id="rId12"/>
    <p:sldId id="259" r:id="rId13"/>
    <p:sldId id="287" r:id="rId14"/>
    <p:sldId id="295" r:id="rId15"/>
    <p:sldId id="288" r:id="rId16"/>
    <p:sldId id="289" r:id="rId17"/>
    <p:sldId id="290"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837"/>
    <a:srgbClr val="F3901D"/>
    <a:srgbClr val="A7A9AC"/>
    <a:srgbClr val="A4A6A9"/>
    <a:srgbClr val="E51937"/>
    <a:srgbClr val="ED9EA9"/>
    <a:srgbClr val="E7E8E9"/>
    <a:srgbClr val="595959"/>
    <a:srgbClr val="F5F6F6"/>
    <a:srgbClr val="E8E9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50" autoAdjust="0"/>
    <p:restoredTop sz="94660"/>
  </p:normalViewPr>
  <p:slideViewPr>
    <p:cSldViewPr snapToGrid="0">
      <p:cViewPr>
        <p:scale>
          <a:sx n="76" d="100"/>
          <a:sy n="76" d="100"/>
        </p:scale>
        <p:origin x="672"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C6D80C-E026-4D4A-BF70-502562EF3D0D}" type="doc">
      <dgm:prSet loTypeId="urn:microsoft.com/office/officeart/2009/layout/CirclePictureHierarchy" loCatId="hierarchy" qsTypeId="urn:microsoft.com/office/officeart/2005/8/quickstyle/simple1" qsCatId="simple" csTypeId="urn:microsoft.com/office/officeart/2005/8/colors/accent1_2" csCatId="accent1" phldr="1"/>
      <dgm:spPr/>
    </dgm:pt>
    <dgm:pt modelId="{170ECE8F-363F-47A1-9CB0-93E3912C94EF}" type="pres">
      <dgm:prSet presAssocID="{1EC6D80C-E026-4D4A-BF70-502562EF3D0D}" presName="hierChild1" presStyleCnt="0">
        <dgm:presLayoutVars>
          <dgm:chPref val="1"/>
          <dgm:dir/>
          <dgm:animOne val="branch"/>
          <dgm:animLvl val="lvl"/>
          <dgm:resizeHandles/>
        </dgm:presLayoutVars>
      </dgm:prSet>
      <dgm:spPr/>
    </dgm:pt>
  </dgm:ptLst>
  <dgm:cxnLst>
    <dgm:cxn modelId="{9D9817FC-3EAB-4194-8B21-0513FEA0F54F}" type="presOf" srcId="{1EC6D80C-E026-4D4A-BF70-502562EF3D0D}" destId="{170ECE8F-363F-47A1-9CB0-93E3912C94EF}" srcOrd="0"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D274F-FFC7-4ECC-973A-9FD4B6982565}" type="datetimeFigureOut">
              <a:rPr lang="en-US" smtClean="0"/>
              <a:t>3/21/2022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AEA45-EECA-4297-A485-1C849CE284D0}" type="slidenum">
              <a:rPr lang="en-US" smtClean="0"/>
              <a:t>‹#›</a:t>
            </a:fld>
            <a:endParaRPr lang="en-US"/>
          </a:p>
        </p:txBody>
      </p:sp>
    </p:spTree>
    <p:extLst>
      <p:ext uri="{BB962C8B-B14F-4D97-AF65-F5344CB8AC3E}">
        <p14:creationId xmlns:p14="http://schemas.microsoft.com/office/powerpoint/2010/main" val="2420096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321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5EAA418-AFA8-47A6-8665-F0AF7B044F3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1423402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EAA418-AFA8-47A6-8665-F0AF7B044F3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896627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EAA418-AFA8-47A6-8665-F0AF7B044F3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68025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9" descr="ridge4.png"/>
          <p:cNvPicPr>
            <a:picLocks noChangeAspect="1"/>
          </p:cNvPicPr>
          <p:nvPr/>
        </p:nvPicPr>
        <p:blipFill>
          <a:blip r:embed="rId2"/>
          <a:stretch>
            <a:fillRect/>
          </a:stretch>
        </p:blipFill>
        <p:spPr bwMode="ltGray">
          <a:xfrm>
            <a:off x="2118" y="1"/>
            <a:ext cx="2792598" cy="1015490"/>
          </a:xfrm>
          <a:prstGeom prst="rect">
            <a:avLst/>
          </a:prstGeom>
        </p:spPr>
      </p:pic>
      <p:pic>
        <p:nvPicPr>
          <p:cNvPr id="4" name="Picture 11" descr="Mahindra Logo.png"/>
          <p:cNvPicPr>
            <a:picLocks noChangeAspect="1"/>
          </p:cNvPicPr>
          <p:nvPr/>
        </p:nvPicPr>
        <p:blipFill>
          <a:blip r:embed="rId3"/>
          <a:stretch>
            <a:fillRect/>
          </a:stretch>
        </p:blipFill>
        <p:spPr bwMode="gray">
          <a:xfrm>
            <a:off x="9974562" y="467287"/>
            <a:ext cx="1683805" cy="464980"/>
          </a:xfrm>
          <a:prstGeom prst="rect">
            <a:avLst/>
          </a:prstGeom>
        </p:spPr>
      </p:pic>
    </p:spTree>
    <p:extLst>
      <p:ext uri="{BB962C8B-B14F-4D97-AF65-F5344CB8AC3E}">
        <p14:creationId xmlns:p14="http://schemas.microsoft.com/office/powerpoint/2010/main" val="19856114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p:nvPr>
        </p:nvSpPr>
        <p:spPr bwMode="gray">
          <a:xfrm>
            <a:off x="2436284" y="4053702"/>
            <a:ext cx="7349067" cy="276999"/>
          </a:xfrm>
        </p:spPr>
        <p:txBody>
          <a:bodyPr anchor="b">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9" name="Title 8"/>
          <p:cNvSpPr>
            <a:spLocks noGrp="1"/>
          </p:cNvSpPr>
          <p:nvPr>
            <p:ph type="title"/>
          </p:nvPr>
        </p:nvSpPr>
        <p:spPr bwMode="gray">
          <a:xfrm>
            <a:off x="2436284" y="2184400"/>
            <a:ext cx="7349067" cy="615553"/>
          </a:xfrm>
        </p:spPr>
        <p:txBody>
          <a:bodyPr/>
          <a:lstStyle>
            <a:lvl1pPr algn="l">
              <a:defRPr sz="4000" b="1">
                <a:solidFill>
                  <a:schemeClr val="bg2"/>
                </a:solidFill>
                <a:latin typeface="Arial" pitchFamily="34" charset="0"/>
                <a:cs typeface="Arial" pitchFamily="34" charset="0"/>
              </a:defRPr>
            </a:lvl1pPr>
          </a:lstStyle>
          <a:p>
            <a:r>
              <a:rPr lang="en-US"/>
              <a:t>Click to edit Master title style</a:t>
            </a:r>
            <a:endParaRPr lang="en-US" dirty="0"/>
          </a:p>
        </p:txBody>
      </p:sp>
      <p:pic>
        <p:nvPicPr>
          <p:cNvPr id="8" name="Picture 9" descr="ridge4.png"/>
          <p:cNvPicPr>
            <a:picLocks noChangeAspect="1"/>
          </p:cNvPicPr>
          <p:nvPr userDrawn="1"/>
        </p:nvPicPr>
        <p:blipFill>
          <a:blip r:embed="rId2"/>
          <a:stretch>
            <a:fillRect/>
          </a:stretch>
        </p:blipFill>
        <p:spPr bwMode="ltGray">
          <a:xfrm>
            <a:off x="2118" y="1"/>
            <a:ext cx="2792598" cy="1015490"/>
          </a:xfrm>
          <a:prstGeom prst="rect">
            <a:avLst/>
          </a:prstGeom>
        </p:spPr>
      </p:pic>
      <p:pic>
        <p:nvPicPr>
          <p:cNvPr id="10" name="Picture 11" descr="Mahindra Logo.png"/>
          <p:cNvPicPr>
            <a:picLocks noChangeAspect="1"/>
          </p:cNvPicPr>
          <p:nvPr userDrawn="1"/>
        </p:nvPicPr>
        <p:blipFill>
          <a:blip r:embed="rId3">
            <a:biLevel thresh="25000"/>
          </a:blip>
          <a:stretch>
            <a:fillRect/>
          </a:stretch>
        </p:blipFill>
        <p:spPr bwMode="gray">
          <a:xfrm>
            <a:off x="9974562" y="467287"/>
            <a:ext cx="1683805" cy="464980"/>
          </a:xfrm>
          <a:prstGeom prst="rect">
            <a:avLst/>
          </a:prstGeom>
        </p:spPr>
      </p:pic>
    </p:spTree>
    <p:extLst>
      <p:ext uri="{BB962C8B-B14F-4D97-AF65-F5344CB8AC3E}">
        <p14:creationId xmlns:p14="http://schemas.microsoft.com/office/powerpoint/2010/main" val="2916377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3669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641350" y="719139"/>
            <a:ext cx="10966449"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3" name="Text Placeholder 4"/>
          <p:cNvSpPr>
            <a:spLocks noGrp="1"/>
          </p:cNvSpPr>
          <p:nvPr>
            <p:ph type="body" sz="quarter" idx="10"/>
          </p:nvPr>
        </p:nvSpPr>
        <p:spPr bwMode="gray">
          <a:xfrm>
            <a:off x="641349" y="1971676"/>
            <a:ext cx="10966451" cy="1384995"/>
          </a:xfrm>
        </p:spPr>
        <p:txBody>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23348313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
          <p:cNvSpPr>
            <a:spLocks noGrp="1"/>
          </p:cNvSpPr>
          <p:nvPr>
            <p:ph type="body" sz="quarter" idx="10"/>
          </p:nvPr>
        </p:nvSpPr>
        <p:spPr bwMode="gray">
          <a:xfrm>
            <a:off x="641349" y="1971676"/>
            <a:ext cx="10966451" cy="1846659"/>
          </a:xfrm>
        </p:spPr>
        <p:txBody>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5773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641351" y="1971676"/>
            <a:ext cx="5437716" cy="4162425"/>
          </a:xfrm>
        </p:spPr>
        <p:txBody>
          <a:bodyPr>
            <a:noAutofit/>
          </a:bodyPr>
          <a:lstStyle>
            <a:lvl1pPr marL="0" indent="0">
              <a:buNone/>
              <a:defRPr>
                <a:latin typeface="Arial" pitchFamily="34" charset="0"/>
                <a:cs typeface="Arial" pitchFamily="34" charset="0"/>
              </a:defRPr>
            </a:lvl1pPr>
          </a:lstStyle>
          <a:p>
            <a:pPr lvl="0"/>
            <a:r>
              <a:rPr lang="en-US" noProof="0"/>
              <a:t>Click icon to add picture</a:t>
            </a:r>
            <a:endParaRPr lang="en-US" noProof="0" dirty="0"/>
          </a:p>
        </p:txBody>
      </p:sp>
      <p:sp>
        <p:nvSpPr>
          <p:cNvPr id="18" name="Text Placeholder 4"/>
          <p:cNvSpPr>
            <a:spLocks noGrp="1"/>
          </p:cNvSpPr>
          <p:nvPr>
            <p:ph type="body" sz="quarter" idx="19"/>
          </p:nvPr>
        </p:nvSpPr>
        <p:spPr bwMode="gray">
          <a:xfrm>
            <a:off x="6451600" y="1971676"/>
            <a:ext cx="5128683" cy="1384995"/>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198025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6"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1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5" name="Text Placeholder 41"/>
          <p:cNvSpPr>
            <a:spLocks noGrp="1"/>
          </p:cNvSpPr>
          <p:nvPr>
            <p:ph type="body" sz="quarter" idx="14"/>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16610969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17" name="Text Placeholder 4"/>
          <p:cNvSpPr>
            <a:spLocks noGrp="1"/>
          </p:cNvSpPr>
          <p:nvPr>
            <p:ph type="body" sz="quarter" idx="10"/>
          </p:nvPr>
        </p:nvSpPr>
        <p:spPr bwMode="gray">
          <a:xfrm>
            <a:off x="641351"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p:cNvSpPr>
            <a:spLocks noGrp="1"/>
          </p:cNvSpPr>
          <p:nvPr>
            <p:ph type="body" sz="quarter" idx="11"/>
          </p:nvPr>
        </p:nvSpPr>
        <p:spPr bwMode="gray">
          <a:xfrm>
            <a:off x="6364818" y="246697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4"/>
          <p:cNvSpPr>
            <a:spLocks noGrp="1"/>
          </p:cNvSpPr>
          <p:nvPr>
            <p:ph type="body" sz="quarter" idx="12"/>
          </p:nvPr>
        </p:nvSpPr>
        <p:spPr bwMode="gray">
          <a:xfrm>
            <a:off x="641351" y="1971676"/>
            <a:ext cx="5245100" cy="286161"/>
          </a:xfrm>
          <a:noFill/>
          <a:ln>
            <a:noFill/>
          </a:ln>
        </p:spPr>
        <p:txBody>
          <a:bodyPr anchor="b"/>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2" name="Text Placeholder 4"/>
          <p:cNvSpPr>
            <a:spLocks noGrp="1"/>
          </p:cNvSpPr>
          <p:nvPr>
            <p:ph type="body" sz="quarter" idx="13"/>
          </p:nvPr>
        </p:nvSpPr>
        <p:spPr bwMode="gray">
          <a:xfrm>
            <a:off x="6364818" y="1971676"/>
            <a:ext cx="5245100" cy="286161"/>
          </a:xfrm>
          <a:noFill/>
          <a:ln>
            <a:noFill/>
          </a:ln>
        </p:spPr>
        <p:txBody>
          <a:bodyPr anchor="b"/>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5" name="Text Placeholder 4"/>
          <p:cNvSpPr>
            <a:spLocks noGrp="1"/>
          </p:cNvSpPr>
          <p:nvPr>
            <p:ph type="body" sz="quarter" idx="15"/>
          </p:nvPr>
        </p:nvSpPr>
        <p:spPr bwMode="gray">
          <a:xfrm>
            <a:off x="641351"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4"/>
          <p:cNvSpPr>
            <a:spLocks noGrp="1"/>
          </p:cNvSpPr>
          <p:nvPr>
            <p:ph type="body" sz="quarter" idx="16"/>
          </p:nvPr>
        </p:nvSpPr>
        <p:spPr bwMode="gray">
          <a:xfrm>
            <a:off x="6364818" y="4703296"/>
            <a:ext cx="5245100" cy="1430804"/>
          </a:xfrm>
          <a:ln>
            <a:noFill/>
          </a:ln>
        </p:spPr>
        <p:txBody>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7" name="Text Placeholder 4"/>
          <p:cNvSpPr>
            <a:spLocks noGrp="1"/>
          </p:cNvSpPr>
          <p:nvPr>
            <p:ph type="body" sz="quarter" idx="17"/>
          </p:nvPr>
        </p:nvSpPr>
        <p:spPr bwMode="gray">
          <a:xfrm>
            <a:off x="641351"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38" name="Text Placeholder 4"/>
          <p:cNvSpPr>
            <a:spLocks noGrp="1"/>
          </p:cNvSpPr>
          <p:nvPr>
            <p:ph type="body" sz="quarter" idx="18"/>
          </p:nvPr>
        </p:nvSpPr>
        <p:spPr bwMode="gray">
          <a:xfrm>
            <a:off x="6364818" y="4207996"/>
            <a:ext cx="5245100" cy="286161"/>
          </a:xfrm>
          <a:noFill/>
          <a:ln>
            <a:noFill/>
          </a:ln>
        </p:spPr>
        <p:txBody>
          <a:bodyPr anchor="b"/>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p:txBody>
      </p:sp>
      <p:sp>
        <p:nvSpPr>
          <p:cNvPr id="49" name="Text Placeholder 41"/>
          <p:cNvSpPr>
            <a:spLocks noGrp="1"/>
          </p:cNvSpPr>
          <p:nvPr>
            <p:ph type="body" sz="quarter" idx="19"/>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3690250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EAA418-AFA8-47A6-8665-F0AF7B044F3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pic>
        <p:nvPicPr>
          <p:cNvPr id="7" name="Picture 9" descr="ridge4.png"/>
          <p:cNvPicPr>
            <a:picLocks noChangeAspect="1"/>
          </p:cNvPicPr>
          <p:nvPr userDrawn="1"/>
        </p:nvPicPr>
        <p:blipFill>
          <a:blip r:embed="rId2"/>
          <a:stretch>
            <a:fillRect/>
          </a:stretch>
        </p:blipFill>
        <p:spPr bwMode="ltGray">
          <a:xfrm>
            <a:off x="2118" y="1"/>
            <a:ext cx="2792598" cy="1015490"/>
          </a:xfrm>
          <a:prstGeom prst="rect">
            <a:avLst/>
          </a:prstGeom>
        </p:spPr>
      </p:pic>
      <p:pic>
        <p:nvPicPr>
          <p:cNvPr id="8" name="Picture 11" descr="Mahindra Logo.png"/>
          <p:cNvPicPr>
            <a:picLocks noChangeAspect="1"/>
          </p:cNvPicPr>
          <p:nvPr userDrawn="1"/>
        </p:nvPicPr>
        <p:blipFill>
          <a:blip r:embed="rId3"/>
          <a:stretch>
            <a:fillRect/>
          </a:stretch>
        </p:blipFill>
        <p:spPr bwMode="gray">
          <a:xfrm>
            <a:off x="9974562" y="467287"/>
            <a:ext cx="1683805" cy="464980"/>
          </a:xfrm>
          <a:prstGeom prst="rect">
            <a:avLst/>
          </a:prstGeom>
        </p:spPr>
      </p:pic>
    </p:spTree>
    <p:extLst>
      <p:ext uri="{BB962C8B-B14F-4D97-AF65-F5344CB8AC3E}">
        <p14:creationId xmlns:p14="http://schemas.microsoft.com/office/powerpoint/2010/main" val="2185998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p:nvPr>
        </p:nvSpPr>
        <p:spPr bwMode="gray">
          <a:xfrm>
            <a:off x="3251199"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Picture Placeholder 22"/>
          <p:cNvSpPr>
            <a:spLocks noGrp="1"/>
          </p:cNvSpPr>
          <p:nvPr>
            <p:ph type="pic" sz="quarter" idx="13"/>
          </p:nvPr>
        </p:nvSpPr>
        <p:spPr bwMode="gray">
          <a:xfrm>
            <a:off x="641352" y="1971676"/>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20"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2" name="Text Placeholder 4"/>
          <p:cNvSpPr>
            <a:spLocks noGrp="1"/>
          </p:cNvSpPr>
          <p:nvPr>
            <p:ph type="body" sz="quarter" idx="19"/>
          </p:nvPr>
        </p:nvSpPr>
        <p:spPr bwMode="gray">
          <a:xfrm>
            <a:off x="8892117" y="1971676"/>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3" name="Picture Placeholder 22"/>
          <p:cNvSpPr>
            <a:spLocks noGrp="1"/>
          </p:cNvSpPr>
          <p:nvPr>
            <p:ph type="pic" sz="quarter" idx="20"/>
          </p:nvPr>
        </p:nvSpPr>
        <p:spPr bwMode="gray">
          <a:xfrm>
            <a:off x="6282269" y="1971676"/>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5" name="Text Placeholder 4"/>
          <p:cNvSpPr>
            <a:spLocks noGrp="1"/>
          </p:cNvSpPr>
          <p:nvPr>
            <p:ph type="body" sz="quarter" idx="21"/>
          </p:nvPr>
        </p:nvSpPr>
        <p:spPr bwMode="gray">
          <a:xfrm>
            <a:off x="3251199"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6" name="Picture Placeholder 22"/>
          <p:cNvSpPr>
            <a:spLocks noGrp="1"/>
          </p:cNvSpPr>
          <p:nvPr>
            <p:ph type="pic" sz="quarter" idx="22"/>
          </p:nvPr>
        </p:nvSpPr>
        <p:spPr bwMode="gray">
          <a:xfrm>
            <a:off x="641352" y="4241802"/>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48" name="Text Placeholder 4"/>
          <p:cNvSpPr>
            <a:spLocks noGrp="1"/>
          </p:cNvSpPr>
          <p:nvPr>
            <p:ph type="body" sz="quarter" idx="23"/>
          </p:nvPr>
        </p:nvSpPr>
        <p:spPr bwMode="gray">
          <a:xfrm>
            <a:off x="8892117" y="4241802"/>
            <a:ext cx="2724151" cy="1538883"/>
          </a:xfrm>
          <a:ln>
            <a:noFill/>
          </a:ln>
        </p:spPr>
        <p:txBody>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Picture Placeholder 22"/>
          <p:cNvSpPr>
            <a:spLocks noGrp="1"/>
          </p:cNvSpPr>
          <p:nvPr>
            <p:ph type="pic" sz="quarter" idx="24"/>
          </p:nvPr>
        </p:nvSpPr>
        <p:spPr bwMode="gray">
          <a:xfrm>
            <a:off x="6282269" y="4241802"/>
            <a:ext cx="2305049" cy="1892299"/>
          </a:xfrm>
        </p:spPr>
        <p:txBody>
          <a:bodyPr rtlCol="0">
            <a:normAutofit/>
          </a:bodyPr>
          <a:lstStyle>
            <a:lvl1pPr>
              <a:buNone/>
              <a:defRPr>
                <a:latin typeface="Arial" pitchFamily="34" charset="0"/>
                <a:cs typeface="Arial" pitchFamily="34" charset="0"/>
              </a:defRPr>
            </a:lvl1pPr>
          </a:lstStyle>
          <a:p>
            <a:pPr lvl="0"/>
            <a:r>
              <a:rPr lang="en-US" noProof="0"/>
              <a:t>Click icon to add picture</a:t>
            </a:r>
            <a:endParaRPr lang="en-US" noProof="0" dirty="0"/>
          </a:p>
        </p:txBody>
      </p:sp>
      <p:sp>
        <p:nvSpPr>
          <p:cNvPr id="51" name="Text Placeholder 41"/>
          <p:cNvSpPr>
            <a:spLocks noGrp="1"/>
          </p:cNvSpPr>
          <p:nvPr>
            <p:ph type="body" sz="quarter" idx="25"/>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extLst>
      <p:ext uri="{BB962C8B-B14F-4D97-AF65-F5344CB8AC3E}">
        <p14:creationId xmlns:p14="http://schemas.microsoft.com/office/powerpoint/2010/main" val="42502064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641351" y="1971675"/>
            <a:ext cx="10968567" cy="4162426"/>
          </a:xfrm>
        </p:spPr>
        <p:txBody>
          <a:bodyPr>
            <a:noAutofit/>
          </a:bodyPr>
          <a:lstStyle>
            <a:lvl1pPr marL="0" indent="0">
              <a:buNone/>
              <a:defRPr>
                <a:latin typeface="Arial" pitchFamily="34" charset="0"/>
                <a:cs typeface="Arial" pitchFamily="34" charset="0"/>
              </a:defRPr>
            </a:lvl1pPr>
          </a:lstStyle>
          <a:p>
            <a:pPr lvl="0"/>
            <a:r>
              <a:rPr lang="en-US" noProof="0"/>
              <a:t>Click icon to add table</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8" name="Text Placeholder 41"/>
          <p:cNvSpPr>
            <a:spLocks noGrp="1"/>
          </p:cNvSpPr>
          <p:nvPr>
            <p:ph type="body" sz="quarter" idx="13"/>
          </p:nvPr>
        </p:nvSpPr>
        <p:spPr bwMode="gray">
          <a:xfrm>
            <a:off x="641349" y="1270453"/>
            <a:ext cx="10966451"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extLst>
      <p:ext uri="{BB962C8B-B14F-4D97-AF65-F5344CB8AC3E}">
        <p14:creationId xmlns:p14="http://schemas.microsoft.com/office/powerpoint/2010/main" val="3052419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641351" y="1971676"/>
            <a:ext cx="10968567" cy="4162425"/>
          </a:xfrm>
        </p:spPr>
        <p:txBody>
          <a:bodyPr>
            <a:noAutofit/>
          </a:bodyPr>
          <a:lstStyle>
            <a:lvl1pPr marL="0" indent="0">
              <a:buNone/>
              <a:defRPr>
                <a:latin typeface="Arial" pitchFamily="34" charset="0"/>
                <a:cs typeface="Arial" pitchFamily="34" charset="0"/>
              </a:defRPr>
            </a:lvl1pPr>
          </a:lstStyle>
          <a:p>
            <a:pPr lvl="0"/>
            <a:r>
              <a:rPr lang="en-US" noProof="0"/>
              <a:t>Click icon to add chart</a:t>
            </a:r>
            <a:endParaRPr lang="en-US" noProof="0" dirty="0"/>
          </a:p>
        </p:txBody>
      </p:sp>
      <p:sp>
        <p:nvSpPr>
          <p:cNvPr id="4" name="Title 1"/>
          <p:cNvSpPr>
            <a:spLocks noGrp="1"/>
          </p:cNvSpPr>
          <p:nvPr>
            <p:ph type="title"/>
          </p:nvPr>
        </p:nvSpPr>
        <p:spPr bwMode="gray">
          <a:xfrm>
            <a:off x="641350" y="727075"/>
            <a:ext cx="10968567"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7" name="Text Placeholder 41"/>
          <p:cNvSpPr>
            <a:spLocks noGrp="1"/>
          </p:cNvSpPr>
          <p:nvPr>
            <p:ph type="body" sz="quarter" idx="13"/>
          </p:nvPr>
        </p:nvSpPr>
        <p:spPr bwMode="gray">
          <a:xfrm>
            <a:off x="641349" y="1270453"/>
            <a:ext cx="10966451" cy="283711"/>
          </a:xfrm>
        </p:spPr>
        <p:txBody>
          <a:bodyPr/>
          <a:lstStyle>
            <a:lvl1pPr marL="0" indent="0">
              <a:buNone/>
              <a:defRPr b="1">
                <a:solidFill>
                  <a:schemeClr val="bg2"/>
                </a:solidFill>
                <a:latin typeface="Arial" pitchFamily="34" charset="0"/>
                <a:cs typeface="Arial" pitchFamily="34" charset="0"/>
              </a:defRPr>
            </a:lvl1pPr>
          </a:lstStyle>
          <a:p>
            <a:pPr lvl="0"/>
            <a:r>
              <a:rPr lang="en-US"/>
              <a:t>Edit Master text styles</a:t>
            </a:r>
          </a:p>
        </p:txBody>
      </p:sp>
    </p:spTree>
    <p:extLst>
      <p:ext uri="{BB962C8B-B14F-4D97-AF65-F5344CB8AC3E}">
        <p14:creationId xmlns:p14="http://schemas.microsoft.com/office/powerpoint/2010/main" val="4198276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5" name="TextBox 4"/>
          <p:cNvSpPr txBox="1">
            <a:spLocks noChangeArrowheads="1"/>
          </p:cNvSpPr>
          <p:nvPr/>
        </p:nvSpPr>
        <p:spPr bwMode="gray">
          <a:xfrm>
            <a:off x="1822451" y="3370263"/>
            <a:ext cx="9006416" cy="1754326"/>
          </a:xfrm>
          <a:prstGeom prst="rect">
            <a:avLst/>
          </a:prstGeom>
          <a:noFill/>
          <a:ln w="9525">
            <a:noFill/>
            <a:miter lim="800000"/>
            <a:headEnd/>
            <a:tailEnd/>
          </a:ln>
        </p:spPr>
        <p:txBody>
          <a:bodyPr lIns="0" tIns="0" rIns="0" bIns="0">
            <a:spAutoFit/>
          </a:bodyPr>
          <a:lstStyle/>
          <a:p>
            <a:pPr algn="just" fontAlgn="auto">
              <a:spcBef>
                <a:spcPts val="600"/>
              </a:spcBef>
              <a:spcAft>
                <a:spcPts val="0"/>
              </a:spcAft>
              <a:defRPr/>
            </a:pPr>
            <a:r>
              <a:rPr lang="en-US" sz="1000" b="1" dirty="0">
                <a:solidFill>
                  <a:schemeClr val="tx2"/>
                </a:solidFill>
                <a:latin typeface="Arial" pitchFamily="34" charset="0"/>
                <a:cs typeface="Arial" pitchFamily="34" charset="0"/>
              </a:rPr>
              <a:t>Disclaimer </a:t>
            </a:r>
          </a:p>
          <a:p>
            <a:pPr algn="just" fontAlgn="auto">
              <a:spcBef>
                <a:spcPts val="600"/>
              </a:spcBef>
              <a:spcAft>
                <a:spcPts val="0"/>
              </a:spcAft>
              <a:defRPr/>
            </a:pPr>
            <a:r>
              <a:rPr lang="en-US" sz="900" dirty="0">
                <a:solidFill>
                  <a:schemeClr val="tx2"/>
                </a:solidFill>
                <a:latin typeface="Arial" pitchFamily="34" charset="0"/>
                <a:cs typeface="Arial" pitchFamily="34" charset="0"/>
              </a:rPr>
              <a:t>Tech Mahindra Limited, herein referred to as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provide a wide array of presentations and reports, with the contributions of various professionals. These presentations and reports are for information purposes and private circulation only and do not constitute an offer to buy or sell any services</a:t>
            </a:r>
            <a:r>
              <a:rPr lang="en-US" sz="900" baseline="0" dirty="0">
                <a:solidFill>
                  <a:schemeClr val="tx2"/>
                </a:solidFill>
                <a:latin typeface="Arial" pitchFamily="34" charset="0"/>
                <a:cs typeface="Arial" pitchFamily="34" charset="0"/>
              </a:rPr>
              <a:t> </a:t>
            </a:r>
            <a:r>
              <a:rPr lang="en-US" sz="900" dirty="0">
                <a:solidFill>
                  <a:schemeClr val="tx2"/>
                </a:solidFill>
                <a:latin typeface="Arial" pitchFamily="34" charset="0"/>
                <a:cs typeface="Arial" pitchFamily="34" charset="0"/>
              </a:rPr>
              <a:t>mentioned therein. They do not purport to be a complete description of the market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or its subsidiaries. Any unauthorized use, disclosure or public dissemination of information contained herein is prohibited.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Information contained in a presentation hosted or promoted by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is provided “as is” without warranty of any kind, either expressed or implied, including any warranty of merchantability or fitness for a particular purpose. </a:t>
            </a:r>
            <a:r>
              <a:rPr lang="en-US" sz="900" dirty="0" err="1">
                <a:solidFill>
                  <a:schemeClr val="tx2"/>
                </a:solidFill>
                <a:latin typeface="Arial" pitchFamily="34" charset="0"/>
                <a:cs typeface="Arial" pitchFamily="34" charset="0"/>
              </a:rPr>
              <a:t>TechM</a:t>
            </a:r>
            <a:r>
              <a:rPr lang="en-US" sz="900" dirty="0">
                <a:solidFill>
                  <a:schemeClr val="tx2"/>
                </a:solidFill>
                <a:latin typeface="Arial" pitchFamily="34" charset="0"/>
                <a:cs typeface="Arial" pitchFamily="34" charset="0"/>
              </a:rPr>
              <a:t> assumes no liability or responsibility for the contents of a presentation or the opinions expressed by the presenters. All expressions of opinion are subject to change without notice.</a:t>
            </a:r>
          </a:p>
        </p:txBody>
      </p:sp>
      <p:sp>
        <p:nvSpPr>
          <p:cNvPr id="2" name="Title 1"/>
          <p:cNvSpPr>
            <a:spLocks noGrp="1"/>
          </p:cNvSpPr>
          <p:nvPr>
            <p:ph type="title"/>
          </p:nvPr>
        </p:nvSpPr>
        <p:spPr bwMode="gray">
          <a:xfrm>
            <a:off x="1822451" y="1527296"/>
            <a:ext cx="8973312" cy="492443"/>
          </a:xfrm>
          <a:noFill/>
          <a:ln w="9525">
            <a:noFill/>
            <a:miter lim="800000"/>
            <a:headEnd/>
            <a:tailEnd/>
          </a:ln>
        </p:spPr>
        <p:txBody>
          <a:bodyPr/>
          <a:lstStyle>
            <a:lvl1pPr algn="l">
              <a:defRPr lang="en-US" sz="3200" b="1" kern="1200" dirty="0">
                <a:solidFill>
                  <a:schemeClr val="tx2"/>
                </a:solidFill>
                <a:latin typeface="Arial" pitchFamily="34" charset="0"/>
                <a:ea typeface="+mj-ea"/>
                <a:cs typeface="Arial" pitchFamily="34" charset="0"/>
              </a:defRPr>
            </a:lvl1pPr>
          </a:lstStyle>
          <a:p>
            <a:pPr lvl="0"/>
            <a:r>
              <a:rPr lang="en-US"/>
              <a:t>Click to edit Master title style</a:t>
            </a:r>
            <a:endParaRPr lang="en-US" dirty="0"/>
          </a:p>
        </p:txBody>
      </p:sp>
      <p:sp>
        <p:nvSpPr>
          <p:cNvPr id="4" name="Text Placeholder 41"/>
          <p:cNvSpPr>
            <a:spLocks noGrp="1"/>
          </p:cNvSpPr>
          <p:nvPr>
            <p:ph type="body" sz="quarter" idx="14"/>
          </p:nvPr>
        </p:nvSpPr>
        <p:spPr bwMode="gray">
          <a:xfrm>
            <a:off x="1822451" y="2140170"/>
            <a:ext cx="8979503" cy="276999"/>
          </a:xfrm>
          <a:noFill/>
          <a:ln w="9525">
            <a:noFill/>
            <a:miter lim="800000"/>
            <a:headEnd/>
            <a:tailEnd/>
          </a:ln>
        </p:spPr>
        <p:txBody>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a:t>Edit Master text styles</a:t>
            </a:r>
          </a:p>
        </p:txBody>
      </p:sp>
    </p:spTree>
    <p:extLst>
      <p:ext uri="{BB962C8B-B14F-4D97-AF65-F5344CB8AC3E}">
        <p14:creationId xmlns:p14="http://schemas.microsoft.com/office/powerpoint/2010/main" val="14042292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p:cNvSpPr/>
          <p:nvPr/>
        </p:nvSpPr>
        <p:spPr bwMode="gray">
          <a:xfrm>
            <a:off x="0" y="0"/>
            <a:ext cx="12192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pic>
        <p:nvPicPr>
          <p:cNvPr id="3" name="Picture 10" descr="Mahindra Logo.png"/>
          <p:cNvPicPr>
            <a:picLocks noChangeAspect="1"/>
          </p:cNvPicPr>
          <p:nvPr/>
        </p:nvPicPr>
        <p:blipFill>
          <a:blip r:embed="rId2"/>
          <a:stretch>
            <a:fillRect/>
          </a:stretch>
        </p:blipFill>
        <p:spPr bwMode="gray">
          <a:xfrm>
            <a:off x="2977890" y="2567938"/>
            <a:ext cx="6236221" cy="1722124"/>
          </a:xfrm>
          <a:prstGeom prst="rect">
            <a:avLst/>
          </a:prstGeom>
        </p:spPr>
      </p:pic>
    </p:spTree>
    <p:extLst>
      <p:ext uri="{BB962C8B-B14F-4D97-AF65-F5344CB8AC3E}">
        <p14:creationId xmlns:p14="http://schemas.microsoft.com/office/powerpoint/2010/main" val="885382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5EAA418-AFA8-47A6-8665-F0AF7B044F37}"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1799076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EAA418-AFA8-47A6-8665-F0AF7B044F37}"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746238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EAA418-AFA8-47A6-8665-F0AF7B044F37}" type="datetimeFigureOut">
              <a:rPr lang="en-US" smtClean="0"/>
              <a:t>3/21/2022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124869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5EAA418-AFA8-47A6-8665-F0AF7B044F37}" type="datetimeFigureOut">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32724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EAA418-AFA8-47A6-8665-F0AF7B044F37}" type="datetimeFigureOut">
              <a:rPr lang="en-US" smtClean="0"/>
              <a:t>3/21/2022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2797882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EAA418-AFA8-47A6-8665-F0AF7B044F37}"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2047851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5EAA418-AFA8-47A6-8665-F0AF7B044F37}"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799A30-7CD0-4510-8115-2740F558BE8B}" type="slidenum">
              <a:rPr lang="en-US" smtClean="0"/>
              <a:t>‹#›</a:t>
            </a:fld>
            <a:endParaRPr lang="en-US"/>
          </a:p>
        </p:txBody>
      </p:sp>
    </p:spTree>
    <p:extLst>
      <p:ext uri="{BB962C8B-B14F-4D97-AF65-F5344CB8AC3E}">
        <p14:creationId xmlns:p14="http://schemas.microsoft.com/office/powerpoint/2010/main" val="3686522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AA418-AFA8-47A6-8665-F0AF7B044F37}" type="datetimeFigureOut">
              <a:rPr lang="en-US" smtClean="0"/>
              <a:t>3/21/2022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799A30-7CD0-4510-8115-2740F558BE8B}" type="slidenum">
              <a:rPr lang="en-US" smtClean="0"/>
              <a:t>‹#›</a:t>
            </a:fld>
            <a:endParaRPr lang="en-US"/>
          </a:p>
        </p:txBody>
      </p:sp>
    </p:spTree>
    <p:extLst>
      <p:ext uri="{BB962C8B-B14F-4D97-AF65-F5344CB8AC3E}">
        <p14:creationId xmlns:p14="http://schemas.microsoft.com/office/powerpoint/2010/main" val="1415402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Ridge.pdf"/>
          <p:cNvPicPr>
            <a:picLocks noChangeAspect="1"/>
          </p:cNvPicPr>
          <p:nvPr/>
        </p:nvPicPr>
        <p:blipFill>
          <a:blip r:embed="rId15"/>
          <a:stretch>
            <a:fillRect/>
          </a:stretch>
        </p:blipFill>
        <p:spPr bwMode="ltGray">
          <a:xfrm>
            <a:off x="2" y="1"/>
            <a:ext cx="1841678" cy="669701"/>
          </a:xfrm>
          <a:prstGeom prst="rect">
            <a:avLst/>
          </a:prstGeom>
        </p:spPr>
      </p:pic>
      <p:sp>
        <p:nvSpPr>
          <p:cNvPr id="1027" name="Title Placeholder 1"/>
          <p:cNvSpPr>
            <a:spLocks noGrp="1"/>
          </p:cNvSpPr>
          <p:nvPr>
            <p:ph type="title"/>
          </p:nvPr>
        </p:nvSpPr>
        <p:spPr bwMode="auto">
          <a:xfrm>
            <a:off x="624418" y="711201"/>
            <a:ext cx="10949516" cy="49212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a:t>Click to edit Master title style</a:t>
            </a:r>
          </a:p>
        </p:txBody>
      </p:sp>
      <p:sp>
        <p:nvSpPr>
          <p:cNvPr id="3" name="Text Placeholder 2"/>
          <p:cNvSpPr>
            <a:spLocks noGrp="1"/>
          </p:cNvSpPr>
          <p:nvPr>
            <p:ph type="body" idx="1"/>
          </p:nvPr>
        </p:nvSpPr>
        <p:spPr>
          <a:xfrm>
            <a:off x="641351" y="1971676"/>
            <a:ext cx="10949516" cy="147796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a:t>Click to edit master text styles</a:t>
            </a:r>
          </a:p>
          <a:p>
            <a:pPr lvl="2"/>
            <a:r>
              <a:rPr lang="en-US" dirty="0"/>
              <a:t>First level</a:t>
            </a:r>
          </a:p>
          <a:p>
            <a:pPr lvl="3"/>
            <a:r>
              <a:rPr lang="en-US" dirty="0"/>
              <a:t>Second level</a:t>
            </a:r>
          </a:p>
          <a:p>
            <a:pPr lvl="4"/>
            <a:r>
              <a:rPr lang="en-US" dirty="0"/>
              <a:t>Third level</a:t>
            </a:r>
          </a:p>
          <a:p>
            <a:pPr lvl="5"/>
            <a:r>
              <a:rPr lang="en-US" dirty="0"/>
              <a:t>Fifth level</a:t>
            </a:r>
          </a:p>
        </p:txBody>
      </p:sp>
      <p:sp>
        <p:nvSpPr>
          <p:cNvPr id="7" name="TextBox 20"/>
          <p:cNvSpPr txBox="1">
            <a:spLocks noChangeArrowheads="1"/>
          </p:cNvSpPr>
          <p:nvPr/>
        </p:nvSpPr>
        <p:spPr bwMode="gray">
          <a:xfrm>
            <a:off x="345137" y="6565007"/>
            <a:ext cx="2431756" cy="123111"/>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800" dirty="0">
                <a:solidFill>
                  <a:schemeClr val="bg1">
                    <a:lumMod val="75000"/>
                  </a:schemeClr>
                </a:solidFill>
                <a:latin typeface="Arial" pitchFamily="34" charset="0"/>
                <a:cs typeface="Arial" pitchFamily="34" charset="0"/>
              </a:rPr>
              <a:t>Copyright © 2019 Tech Mahindra. All rights reserved.</a:t>
            </a:r>
          </a:p>
        </p:txBody>
      </p:sp>
    </p:spTree>
    <p:extLst>
      <p:ext uri="{BB962C8B-B14F-4D97-AF65-F5344CB8AC3E}">
        <p14:creationId xmlns:p14="http://schemas.microsoft.com/office/powerpoint/2010/main" val="2780244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rtl="0" eaLnBrk="1" fontAlgn="base" hangingPunct="1">
        <a:spcBef>
          <a:spcPct val="0"/>
        </a:spcBef>
        <a:spcAft>
          <a:spcPct val="0"/>
        </a:spcAft>
        <a:defRPr lang="en-US" sz="3200" b="1" kern="1200" dirty="0">
          <a:solidFill>
            <a:schemeClr val="tx2"/>
          </a:solidFill>
          <a:latin typeface="Arial" pitchFamily="34" charset="0"/>
          <a:ea typeface="+mj-ea"/>
          <a:cs typeface="Arial" pitchFamily="34" charset="0"/>
        </a:defRPr>
      </a:lvl1pPr>
      <a:lvl2pPr algn="l" rtl="0" eaLnBrk="1" fontAlgn="base" hangingPunct="1">
        <a:spcBef>
          <a:spcPct val="0"/>
        </a:spcBef>
        <a:spcAft>
          <a:spcPct val="0"/>
        </a:spcAft>
        <a:defRPr sz="3200" b="1">
          <a:solidFill>
            <a:schemeClr val="tx2"/>
          </a:solidFill>
          <a:latin typeface="Arial" charset="0"/>
          <a:cs typeface="Arial" charset="0"/>
        </a:defRPr>
      </a:lvl2pPr>
      <a:lvl3pPr algn="l" rtl="0" eaLnBrk="1" fontAlgn="base" hangingPunct="1">
        <a:spcBef>
          <a:spcPct val="0"/>
        </a:spcBef>
        <a:spcAft>
          <a:spcPct val="0"/>
        </a:spcAft>
        <a:defRPr sz="3200" b="1">
          <a:solidFill>
            <a:schemeClr val="tx2"/>
          </a:solidFill>
          <a:latin typeface="Arial" charset="0"/>
          <a:cs typeface="Arial" charset="0"/>
        </a:defRPr>
      </a:lvl3pPr>
      <a:lvl4pPr algn="l" rtl="0" eaLnBrk="1" fontAlgn="base" hangingPunct="1">
        <a:spcBef>
          <a:spcPct val="0"/>
        </a:spcBef>
        <a:spcAft>
          <a:spcPct val="0"/>
        </a:spcAft>
        <a:defRPr sz="3200" b="1">
          <a:solidFill>
            <a:schemeClr val="tx2"/>
          </a:solidFill>
          <a:latin typeface="Arial" charset="0"/>
          <a:cs typeface="Arial" charset="0"/>
        </a:defRPr>
      </a:lvl4pPr>
      <a:lvl5pPr algn="l" rtl="0" eaLnBrk="1" fontAlgn="base" hangingPunct="1">
        <a:spcBef>
          <a:spcPct val="0"/>
        </a:spcBef>
        <a:spcAft>
          <a:spcPct val="0"/>
        </a:spcAft>
        <a:defRPr sz="3200" b="1">
          <a:solidFill>
            <a:schemeClr val="tx2"/>
          </a:solidFill>
          <a:latin typeface="Arial" charset="0"/>
          <a:cs typeface="Arial" charset="0"/>
        </a:defRPr>
      </a:lvl5pPr>
      <a:lvl6pPr marL="457200" algn="l" rtl="0" eaLnBrk="1" fontAlgn="base" hangingPunct="1">
        <a:spcBef>
          <a:spcPct val="0"/>
        </a:spcBef>
        <a:spcAft>
          <a:spcPct val="0"/>
        </a:spcAft>
        <a:defRPr sz="3200" b="1">
          <a:solidFill>
            <a:schemeClr val="tx2"/>
          </a:solidFill>
          <a:latin typeface="Arial" charset="0"/>
          <a:cs typeface="Arial" charset="0"/>
        </a:defRPr>
      </a:lvl6pPr>
      <a:lvl7pPr marL="914400" algn="l" rtl="0" eaLnBrk="1" fontAlgn="base" hangingPunct="1">
        <a:spcBef>
          <a:spcPct val="0"/>
        </a:spcBef>
        <a:spcAft>
          <a:spcPct val="0"/>
        </a:spcAft>
        <a:defRPr sz="3200" b="1">
          <a:solidFill>
            <a:schemeClr val="tx2"/>
          </a:solidFill>
          <a:latin typeface="Arial" charset="0"/>
          <a:cs typeface="Arial" charset="0"/>
        </a:defRPr>
      </a:lvl7pPr>
      <a:lvl8pPr marL="1371600" algn="l" rtl="0" eaLnBrk="1" fontAlgn="base" hangingPunct="1">
        <a:spcBef>
          <a:spcPct val="0"/>
        </a:spcBef>
        <a:spcAft>
          <a:spcPct val="0"/>
        </a:spcAft>
        <a:defRPr sz="3200" b="1">
          <a:solidFill>
            <a:schemeClr val="tx2"/>
          </a:solidFill>
          <a:latin typeface="Arial" charset="0"/>
          <a:cs typeface="Arial" charset="0"/>
        </a:defRPr>
      </a:lvl8pPr>
      <a:lvl9pPr marL="1828800" algn="l" rtl="0" eaLnBrk="1" fontAlgn="base" hangingPunct="1">
        <a:spcBef>
          <a:spcPct val="0"/>
        </a:spcBef>
        <a:spcAft>
          <a:spcPct val="0"/>
        </a:spcAft>
        <a:defRPr sz="3200" b="1">
          <a:solidFill>
            <a:schemeClr val="tx2"/>
          </a:solidFill>
          <a:latin typeface="Arial" charset="0"/>
          <a:cs typeface="Arial" charset="0"/>
        </a:defRPr>
      </a:lvl9pPr>
    </p:titleStyle>
    <p:bodyStyle>
      <a:lvl1pPr marL="290513" indent="-290513" algn="l" rtl="0" eaLnBrk="1" fontAlgn="base" hangingPunct="1">
        <a:spcBef>
          <a:spcPct val="0"/>
        </a:spcBef>
        <a:spcAft>
          <a:spcPct val="0"/>
        </a:spcAft>
        <a:buClr>
          <a:schemeClr val="bg2"/>
        </a:buClr>
        <a:buSzPct val="120000"/>
        <a:buFont typeface="Wingdings" pitchFamily="2" charset="2"/>
        <a:buChar char="§"/>
        <a:defRPr lang="en-US" kern="1200" dirty="0">
          <a:solidFill>
            <a:schemeClr val="tx1"/>
          </a:solidFill>
          <a:latin typeface="Arial" pitchFamily="34" charset="0"/>
          <a:ea typeface="+mn-ea"/>
          <a:cs typeface="Arial" pitchFamily="34" charset="0"/>
        </a:defRPr>
      </a:lvl1pPr>
      <a:lvl2pPr marL="285750" indent="-285750" algn="l" rtl="0" eaLnBrk="1" fontAlgn="base" hangingPunct="1">
        <a:spcBef>
          <a:spcPct val="0"/>
        </a:spcBef>
        <a:spcAft>
          <a:spcPct val="0"/>
        </a:spcAft>
        <a:buClr>
          <a:schemeClr val="bg2"/>
        </a:buClr>
        <a:buSzPct val="100000"/>
        <a:buFont typeface="Wingdings" pitchFamily="2" charset="2"/>
        <a:buChar char="§"/>
        <a:defRPr lang="en-US" kern="1200" dirty="0">
          <a:solidFill>
            <a:schemeClr val="tx1"/>
          </a:solidFill>
          <a:latin typeface="+mn-lt"/>
          <a:ea typeface="+mn-ea"/>
          <a:cs typeface="Arial" charset="0"/>
        </a:defRPr>
      </a:lvl2pPr>
      <a:lvl3pPr marL="571500" indent="-279400" algn="l" rtl="0" eaLnBrk="1" fontAlgn="base" hangingPunct="1">
        <a:spcBef>
          <a:spcPct val="0"/>
        </a:spcBef>
        <a:spcAft>
          <a:spcPct val="0"/>
        </a:spcAft>
        <a:buClr>
          <a:schemeClr val="bg2"/>
        </a:buClr>
        <a:buSzPct val="90000"/>
        <a:buFont typeface="Arial" charset="0"/>
        <a:buChar char="–"/>
        <a:defRPr lang="en-US" kern="1200" dirty="0">
          <a:solidFill>
            <a:schemeClr val="tx1"/>
          </a:solidFill>
          <a:latin typeface="Arial" pitchFamily="34" charset="0"/>
          <a:ea typeface="+mn-ea"/>
          <a:cs typeface="Arial" pitchFamily="34" charset="0"/>
        </a:defRPr>
      </a:lvl3pPr>
      <a:lvl4pPr marL="850900" indent="-279400" algn="l" rtl="0" eaLnBrk="1" fontAlgn="base" hangingPunct="1">
        <a:spcBef>
          <a:spcPct val="0"/>
        </a:spcBef>
        <a:spcAft>
          <a:spcPct val="0"/>
        </a:spcAft>
        <a:buClr>
          <a:schemeClr val="bg2"/>
        </a:buClr>
        <a:buSzPct val="80000"/>
        <a:buFont typeface="Wingdings" pitchFamily="2" charset="2"/>
        <a:buChar char="§"/>
        <a:defRPr lang="en-US" kern="1200" dirty="0">
          <a:solidFill>
            <a:schemeClr val="tx1"/>
          </a:solidFill>
          <a:latin typeface="Arial" pitchFamily="34" charset="0"/>
          <a:ea typeface="+mn-ea"/>
          <a:cs typeface="Arial" charset="0"/>
        </a:defRPr>
      </a:lvl4pPr>
      <a:lvl5pPr marL="1136650" indent="-285750" algn="l" defTabSz="933450" rtl="0" eaLnBrk="1" fontAlgn="base" hangingPunct="1">
        <a:spcBef>
          <a:spcPct val="0"/>
        </a:spcBef>
        <a:spcAft>
          <a:spcPct val="0"/>
        </a:spcAft>
        <a:buClr>
          <a:schemeClr val="bg2"/>
        </a:buClr>
        <a:buSzPct val="70000"/>
        <a:buFont typeface="Arial" charset="0"/>
        <a:buChar char="–"/>
        <a:defRPr lang="en-US" kern="1200" dirty="0">
          <a:solidFill>
            <a:schemeClr val="tx1"/>
          </a:solidFill>
          <a:latin typeface="Arial" pitchFamily="34" charset="0"/>
          <a:ea typeface="+mn-ea"/>
          <a:cs typeface="Arial" charset="0"/>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jpe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r="35555"/>
          <a:stretch/>
        </p:blipFill>
        <p:spPr>
          <a:xfrm>
            <a:off x="0" y="0"/>
            <a:ext cx="6629400" cy="6858000"/>
          </a:xfrm>
          <a:prstGeom prst="rect">
            <a:avLst/>
          </a:prstGeom>
        </p:spPr>
      </p:pic>
      <p:sp>
        <p:nvSpPr>
          <p:cNvPr id="45" name="Rectangle 44"/>
          <p:cNvSpPr/>
          <p:nvPr/>
        </p:nvSpPr>
        <p:spPr>
          <a:xfrm>
            <a:off x="-7204" y="0"/>
            <a:ext cx="6631400"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4" name="Rectangle 3"/>
          <p:cNvSpPr/>
          <p:nvPr/>
        </p:nvSpPr>
        <p:spPr>
          <a:xfrm>
            <a:off x="6624196" y="0"/>
            <a:ext cx="5567803" cy="6857999"/>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631400" y="1773736"/>
            <a:ext cx="5560600" cy="3843934"/>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4800" b="1" dirty="0">
                <a:latin typeface="Arial" panose="020B0604020202020204" pitchFamily="34" charset="0"/>
                <a:cs typeface="Arial" panose="020B0604020202020204" pitchFamily="34" charset="0"/>
              </a:rPr>
              <a:t>Bank Management System</a:t>
            </a:r>
          </a:p>
        </p:txBody>
      </p:sp>
      <p:sp>
        <p:nvSpPr>
          <p:cNvPr id="39" name="Rectangle 38"/>
          <p:cNvSpPr/>
          <p:nvPr/>
        </p:nvSpPr>
        <p:spPr>
          <a:xfrm>
            <a:off x="7192367" y="3177315"/>
            <a:ext cx="2983599" cy="1131433"/>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just">
              <a:lnSpc>
                <a:spcPts val="1930"/>
              </a:lnSpc>
            </a:pPr>
            <a:endParaRPr lang="en-US" sz="1200" dirty="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dirty="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dirty="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dirty="0">
              <a:solidFill>
                <a:schemeClr val="tx1">
                  <a:lumMod val="75000"/>
                  <a:lumOff val="25000"/>
                </a:schemeClr>
              </a:solidFill>
              <a:latin typeface="Arial" panose="020B0604020202020204" pitchFamily="34" charset="0"/>
              <a:cs typeface="Arial" panose="020B0604020202020204" pitchFamily="34" charset="0"/>
            </a:endParaRPr>
          </a:p>
          <a:p>
            <a:pPr algn="just">
              <a:lnSpc>
                <a:spcPts val="1930"/>
              </a:lnSpc>
            </a:pP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47"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3" name="TextBox 2">
            <a:extLst>
              <a:ext uri="{FF2B5EF4-FFF2-40B4-BE49-F238E27FC236}">
                <a16:creationId xmlns:a16="http://schemas.microsoft.com/office/drawing/2014/main" id="{8A73F1D4-9F76-4211-9484-535011978F1B}"/>
              </a:ext>
            </a:extLst>
          </p:cNvPr>
          <p:cNvSpPr txBox="1"/>
          <p:nvPr/>
        </p:nvSpPr>
        <p:spPr>
          <a:xfrm>
            <a:off x="11268201" y="6489017"/>
            <a:ext cx="1078521" cy="369332"/>
          </a:xfrm>
          <a:prstGeom prst="rect">
            <a:avLst/>
          </a:prstGeom>
          <a:noFill/>
        </p:spPr>
        <p:txBody>
          <a:bodyPr wrap="square" rtlCol="0">
            <a:spAutoFit/>
          </a:bodyPr>
          <a:lstStyle/>
          <a:p>
            <a:r>
              <a:rPr lang="en-US" dirty="0"/>
              <a:t>Page-1</a:t>
            </a:r>
            <a:endParaRPr lang="en-IN" dirty="0"/>
          </a:p>
        </p:txBody>
      </p:sp>
    </p:spTree>
    <p:extLst>
      <p:ext uri="{BB962C8B-B14F-4D97-AF65-F5344CB8AC3E}">
        <p14:creationId xmlns:p14="http://schemas.microsoft.com/office/powerpoint/2010/main" val="386114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3C5E6-D2CB-4D69-8B4F-A2CE356679F9}"/>
              </a:ext>
            </a:extLst>
          </p:cNvPr>
          <p:cNvSpPr>
            <a:spLocks noGrp="1"/>
          </p:cNvSpPr>
          <p:nvPr>
            <p:ph type="title"/>
          </p:nvPr>
        </p:nvSpPr>
        <p:spPr>
          <a:xfrm>
            <a:off x="3526970" y="365125"/>
            <a:ext cx="7826829" cy="1325563"/>
          </a:xfrm>
        </p:spPr>
        <p:txBody>
          <a:bodyPr/>
          <a:lstStyle/>
          <a:p>
            <a:r>
              <a:rPr lang="en-IN" dirty="0"/>
              <a:t>Use Case Diagram</a:t>
            </a:r>
          </a:p>
        </p:txBody>
      </p:sp>
      <p:pic>
        <p:nvPicPr>
          <p:cNvPr id="4" name="Content Placeholder 3">
            <a:extLst>
              <a:ext uri="{FF2B5EF4-FFF2-40B4-BE49-F238E27FC236}">
                <a16:creationId xmlns:a16="http://schemas.microsoft.com/office/drawing/2014/main" id="{8DF547D8-D8EB-4BCB-95D4-EE37F83FB440}"/>
              </a:ext>
            </a:extLst>
          </p:cNvPr>
          <p:cNvPicPr>
            <a:picLocks noGrp="1" noChangeAspect="1"/>
          </p:cNvPicPr>
          <p:nvPr>
            <p:ph idx="1"/>
          </p:nvPr>
        </p:nvPicPr>
        <p:blipFill>
          <a:blip r:embed="rId2"/>
          <a:stretch>
            <a:fillRect/>
          </a:stretch>
        </p:blipFill>
        <p:spPr>
          <a:xfrm>
            <a:off x="3004458" y="1610301"/>
            <a:ext cx="5395964" cy="5051756"/>
          </a:xfrm>
          <a:prstGeom prst="rect">
            <a:avLst/>
          </a:prstGeom>
        </p:spPr>
      </p:pic>
      <p:sp>
        <p:nvSpPr>
          <p:cNvPr id="5" name="TextBox 4">
            <a:extLst>
              <a:ext uri="{FF2B5EF4-FFF2-40B4-BE49-F238E27FC236}">
                <a16:creationId xmlns:a16="http://schemas.microsoft.com/office/drawing/2014/main" id="{CE4DF735-2D75-45F7-A1FE-698B1957A0FF}"/>
              </a:ext>
            </a:extLst>
          </p:cNvPr>
          <p:cNvSpPr txBox="1"/>
          <p:nvPr/>
        </p:nvSpPr>
        <p:spPr>
          <a:xfrm>
            <a:off x="11213960" y="6481187"/>
            <a:ext cx="978040" cy="376813"/>
          </a:xfrm>
          <a:prstGeom prst="rect">
            <a:avLst/>
          </a:prstGeom>
          <a:noFill/>
        </p:spPr>
        <p:txBody>
          <a:bodyPr wrap="square" rtlCol="0">
            <a:spAutoFit/>
          </a:bodyPr>
          <a:lstStyle/>
          <a:p>
            <a:r>
              <a:rPr lang="en-IN" dirty="0"/>
              <a:t>Page-10</a:t>
            </a:r>
          </a:p>
        </p:txBody>
      </p:sp>
    </p:spTree>
    <p:extLst>
      <p:ext uri="{BB962C8B-B14F-4D97-AF65-F5344CB8AC3E}">
        <p14:creationId xmlns:p14="http://schemas.microsoft.com/office/powerpoint/2010/main" val="2101276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37537-E50F-473E-9F7B-DE7890DEAA62}"/>
              </a:ext>
            </a:extLst>
          </p:cNvPr>
          <p:cNvSpPr>
            <a:spLocks noGrp="1"/>
          </p:cNvSpPr>
          <p:nvPr>
            <p:ph type="title"/>
          </p:nvPr>
        </p:nvSpPr>
        <p:spPr/>
        <p:txBody>
          <a:bodyPr/>
          <a:lstStyle/>
          <a:p>
            <a:r>
              <a:rPr lang="en-IN" dirty="0"/>
              <a:t>DFD-Level 0</a:t>
            </a:r>
          </a:p>
        </p:txBody>
      </p:sp>
      <p:pic>
        <p:nvPicPr>
          <p:cNvPr id="5" name="Content Placeholder 4">
            <a:extLst>
              <a:ext uri="{FF2B5EF4-FFF2-40B4-BE49-F238E27FC236}">
                <a16:creationId xmlns:a16="http://schemas.microsoft.com/office/drawing/2014/main" id="{A21E55DA-5153-475A-A3A3-D0BBAE0637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9262" y="1862931"/>
            <a:ext cx="8753475" cy="4276725"/>
          </a:xfrm>
        </p:spPr>
      </p:pic>
      <p:sp>
        <p:nvSpPr>
          <p:cNvPr id="3" name="TextBox 2">
            <a:extLst>
              <a:ext uri="{FF2B5EF4-FFF2-40B4-BE49-F238E27FC236}">
                <a16:creationId xmlns:a16="http://schemas.microsoft.com/office/drawing/2014/main" id="{4F1D5146-6554-4B33-9DC2-16F93A06ECB1}"/>
              </a:ext>
            </a:extLst>
          </p:cNvPr>
          <p:cNvSpPr txBox="1"/>
          <p:nvPr/>
        </p:nvSpPr>
        <p:spPr>
          <a:xfrm>
            <a:off x="11224008" y="6471138"/>
            <a:ext cx="967991" cy="369332"/>
          </a:xfrm>
          <a:prstGeom prst="rect">
            <a:avLst/>
          </a:prstGeom>
          <a:noFill/>
        </p:spPr>
        <p:txBody>
          <a:bodyPr wrap="square" rtlCol="0">
            <a:spAutoFit/>
          </a:bodyPr>
          <a:lstStyle/>
          <a:p>
            <a:r>
              <a:rPr lang="en-US" dirty="0"/>
              <a:t>Page-11</a:t>
            </a:r>
            <a:endParaRPr lang="en-IN" dirty="0"/>
          </a:p>
        </p:txBody>
      </p:sp>
    </p:spTree>
    <p:extLst>
      <p:ext uri="{BB962C8B-B14F-4D97-AF65-F5344CB8AC3E}">
        <p14:creationId xmlns:p14="http://schemas.microsoft.com/office/powerpoint/2010/main" val="1795388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4F064-1F29-485B-ABB9-FA5ACE43208F}"/>
              </a:ext>
            </a:extLst>
          </p:cNvPr>
          <p:cNvSpPr>
            <a:spLocks noGrp="1"/>
          </p:cNvSpPr>
          <p:nvPr>
            <p:ph type="title"/>
          </p:nvPr>
        </p:nvSpPr>
        <p:spPr/>
        <p:txBody>
          <a:bodyPr/>
          <a:lstStyle/>
          <a:p>
            <a:r>
              <a:rPr lang="en-IN" dirty="0"/>
              <a:t>DFD-Level 1</a:t>
            </a:r>
          </a:p>
        </p:txBody>
      </p:sp>
      <p:pic>
        <p:nvPicPr>
          <p:cNvPr id="5" name="Content Placeholder 4">
            <a:extLst>
              <a:ext uri="{FF2B5EF4-FFF2-40B4-BE49-F238E27FC236}">
                <a16:creationId xmlns:a16="http://schemas.microsoft.com/office/drawing/2014/main" id="{DE0DF54C-3B62-4982-9CC4-EA39A993F3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8336" y="1825625"/>
            <a:ext cx="5495327" cy="4351338"/>
          </a:xfrm>
        </p:spPr>
      </p:pic>
      <p:sp>
        <p:nvSpPr>
          <p:cNvPr id="3" name="TextBox 2">
            <a:extLst>
              <a:ext uri="{FF2B5EF4-FFF2-40B4-BE49-F238E27FC236}">
                <a16:creationId xmlns:a16="http://schemas.microsoft.com/office/drawing/2014/main" id="{1E35727B-AB8F-4270-BACE-3563949459B0}"/>
              </a:ext>
            </a:extLst>
          </p:cNvPr>
          <p:cNvSpPr txBox="1"/>
          <p:nvPr/>
        </p:nvSpPr>
        <p:spPr>
          <a:xfrm>
            <a:off x="11234057" y="6457294"/>
            <a:ext cx="957943" cy="369332"/>
          </a:xfrm>
          <a:prstGeom prst="rect">
            <a:avLst/>
          </a:prstGeom>
          <a:noFill/>
        </p:spPr>
        <p:txBody>
          <a:bodyPr wrap="square" rtlCol="0">
            <a:spAutoFit/>
          </a:bodyPr>
          <a:lstStyle/>
          <a:p>
            <a:r>
              <a:rPr lang="en-US" dirty="0"/>
              <a:t>Page-12</a:t>
            </a:r>
            <a:endParaRPr lang="en-IN" dirty="0"/>
          </a:p>
        </p:txBody>
      </p:sp>
    </p:spTree>
    <p:extLst>
      <p:ext uri="{BB962C8B-B14F-4D97-AF65-F5344CB8AC3E}">
        <p14:creationId xmlns:p14="http://schemas.microsoft.com/office/powerpoint/2010/main" val="2432344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B525-C1FA-4169-A150-E5B2EABEC2E7}"/>
              </a:ext>
            </a:extLst>
          </p:cNvPr>
          <p:cNvSpPr>
            <a:spLocks noGrp="1"/>
          </p:cNvSpPr>
          <p:nvPr>
            <p:ph type="title"/>
          </p:nvPr>
        </p:nvSpPr>
        <p:spPr/>
        <p:txBody>
          <a:bodyPr>
            <a:normAutofit/>
          </a:bodyPr>
          <a:lstStyle/>
          <a:p>
            <a:r>
              <a:rPr lang="en-IN" sz="4000" dirty="0"/>
              <a:t>Structure of Bank Management System</a:t>
            </a:r>
          </a:p>
        </p:txBody>
      </p:sp>
      <p:pic>
        <p:nvPicPr>
          <p:cNvPr id="5" name="Content Placeholder 4">
            <a:extLst>
              <a:ext uri="{FF2B5EF4-FFF2-40B4-BE49-F238E27FC236}">
                <a16:creationId xmlns:a16="http://schemas.microsoft.com/office/drawing/2014/main" id="{6D4BF410-7E62-484B-8FE8-F69EEC98AB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85260" y="1798992"/>
            <a:ext cx="4622489" cy="4351338"/>
          </a:xfrm>
        </p:spPr>
      </p:pic>
      <p:sp>
        <p:nvSpPr>
          <p:cNvPr id="3" name="TextBox 2">
            <a:extLst>
              <a:ext uri="{FF2B5EF4-FFF2-40B4-BE49-F238E27FC236}">
                <a16:creationId xmlns:a16="http://schemas.microsoft.com/office/drawing/2014/main" id="{BFB3505F-1A98-40B3-95F7-5AED4851E9E4}"/>
              </a:ext>
            </a:extLst>
          </p:cNvPr>
          <p:cNvSpPr txBox="1"/>
          <p:nvPr/>
        </p:nvSpPr>
        <p:spPr>
          <a:xfrm>
            <a:off x="11193864" y="6492875"/>
            <a:ext cx="998136" cy="369332"/>
          </a:xfrm>
          <a:prstGeom prst="rect">
            <a:avLst/>
          </a:prstGeom>
          <a:noFill/>
        </p:spPr>
        <p:txBody>
          <a:bodyPr wrap="square" rtlCol="0">
            <a:spAutoFit/>
          </a:bodyPr>
          <a:lstStyle/>
          <a:p>
            <a:r>
              <a:rPr lang="en-US" dirty="0"/>
              <a:t>Page-13</a:t>
            </a:r>
            <a:endParaRPr lang="en-IN" dirty="0"/>
          </a:p>
        </p:txBody>
      </p:sp>
    </p:spTree>
    <p:extLst>
      <p:ext uri="{BB962C8B-B14F-4D97-AF65-F5344CB8AC3E}">
        <p14:creationId xmlns:p14="http://schemas.microsoft.com/office/powerpoint/2010/main" val="2605150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6CB907E-2924-4A10-BFE5-02DD174AE31E}"/>
              </a:ext>
            </a:extLst>
          </p:cNvPr>
          <p:cNvSpPr txBox="1"/>
          <p:nvPr/>
        </p:nvSpPr>
        <p:spPr>
          <a:xfrm>
            <a:off x="3249226" y="2413337"/>
            <a:ext cx="6312024" cy="1015663"/>
          </a:xfrm>
          <a:prstGeom prst="rect">
            <a:avLst/>
          </a:prstGeom>
          <a:noFill/>
        </p:spPr>
        <p:txBody>
          <a:bodyPr wrap="square" rtlCol="0">
            <a:spAutoFit/>
          </a:bodyPr>
          <a:lstStyle/>
          <a:p>
            <a:r>
              <a:rPr lang="en-IN" sz="6000" dirty="0">
                <a:latin typeface="Arial Black" panose="020B0A04020102020204" pitchFamily="34" charset="0"/>
              </a:rPr>
              <a:t>SNAPSHOTS</a:t>
            </a:r>
          </a:p>
        </p:txBody>
      </p:sp>
      <p:sp>
        <p:nvSpPr>
          <p:cNvPr id="5" name="Arrow: Down 4">
            <a:extLst>
              <a:ext uri="{FF2B5EF4-FFF2-40B4-BE49-F238E27FC236}">
                <a16:creationId xmlns:a16="http://schemas.microsoft.com/office/drawing/2014/main" id="{0842F341-39EC-4C15-AEA3-951C0B69600D}"/>
              </a:ext>
            </a:extLst>
          </p:cNvPr>
          <p:cNvSpPr/>
          <p:nvPr/>
        </p:nvSpPr>
        <p:spPr>
          <a:xfrm>
            <a:off x="5273336" y="3572432"/>
            <a:ext cx="1278384" cy="1949479"/>
          </a:xfrm>
          <a:prstGeom prst="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2" name="TextBox 1">
            <a:extLst>
              <a:ext uri="{FF2B5EF4-FFF2-40B4-BE49-F238E27FC236}">
                <a16:creationId xmlns:a16="http://schemas.microsoft.com/office/drawing/2014/main" id="{F9EEB74A-AE1A-4A9E-8758-8D88B9428B7D}"/>
              </a:ext>
            </a:extLst>
          </p:cNvPr>
          <p:cNvSpPr txBox="1"/>
          <p:nvPr/>
        </p:nvSpPr>
        <p:spPr>
          <a:xfrm>
            <a:off x="11083332" y="6451043"/>
            <a:ext cx="1108668" cy="369332"/>
          </a:xfrm>
          <a:prstGeom prst="rect">
            <a:avLst/>
          </a:prstGeom>
          <a:noFill/>
        </p:spPr>
        <p:txBody>
          <a:bodyPr wrap="square" rtlCol="0">
            <a:spAutoFit/>
          </a:bodyPr>
          <a:lstStyle/>
          <a:p>
            <a:r>
              <a:rPr lang="en-US" dirty="0"/>
              <a:t>Page-14</a:t>
            </a:r>
            <a:endParaRPr lang="en-IN" dirty="0"/>
          </a:p>
        </p:txBody>
      </p:sp>
    </p:spTree>
    <p:extLst>
      <p:ext uri="{BB962C8B-B14F-4D97-AF65-F5344CB8AC3E}">
        <p14:creationId xmlns:p14="http://schemas.microsoft.com/office/powerpoint/2010/main" val="374483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B49A9-38A5-4830-9108-B09884B24830}"/>
              </a:ext>
            </a:extLst>
          </p:cNvPr>
          <p:cNvSpPr>
            <a:spLocks noGrp="1"/>
          </p:cNvSpPr>
          <p:nvPr>
            <p:ph type="title"/>
          </p:nvPr>
        </p:nvSpPr>
        <p:spPr/>
        <p:txBody>
          <a:bodyPr/>
          <a:lstStyle/>
          <a:p>
            <a:r>
              <a:rPr lang="en-IN" dirty="0"/>
              <a:t>Homepage</a:t>
            </a:r>
          </a:p>
        </p:txBody>
      </p:sp>
      <p:pic>
        <p:nvPicPr>
          <p:cNvPr id="5" name="Content Placeholder 4">
            <a:extLst>
              <a:ext uri="{FF2B5EF4-FFF2-40B4-BE49-F238E27FC236}">
                <a16:creationId xmlns:a16="http://schemas.microsoft.com/office/drawing/2014/main" id="{B1CA52B6-E873-474D-BB38-01134DC78F7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3" name="TextBox 2">
            <a:extLst>
              <a:ext uri="{FF2B5EF4-FFF2-40B4-BE49-F238E27FC236}">
                <a16:creationId xmlns:a16="http://schemas.microsoft.com/office/drawing/2014/main" id="{EEEBA94F-CA03-45D9-B3D3-D38F0F80488F}"/>
              </a:ext>
            </a:extLst>
          </p:cNvPr>
          <p:cNvSpPr txBox="1"/>
          <p:nvPr/>
        </p:nvSpPr>
        <p:spPr>
          <a:xfrm>
            <a:off x="11193863" y="6541477"/>
            <a:ext cx="1075173" cy="369332"/>
          </a:xfrm>
          <a:prstGeom prst="rect">
            <a:avLst/>
          </a:prstGeom>
          <a:noFill/>
        </p:spPr>
        <p:txBody>
          <a:bodyPr wrap="square" rtlCol="0">
            <a:spAutoFit/>
          </a:bodyPr>
          <a:lstStyle/>
          <a:p>
            <a:r>
              <a:rPr lang="en-US" dirty="0"/>
              <a:t>Page-15</a:t>
            </a:r>
            <a:endParaRPr lang="en-IN" dirty="0"/>
          </a:p>
        </p:txBody>
      </p:sp>
    </p:spTree>
    <p:extLst>
      <p:ext uri="{BB962C8B-B14F-4D97-AF65-F5344CB8AC3E}">
        <p14:creationId xmlns:p14="http://schemas.microsoft.com/office/powerpoint/2010/main" val="49204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56941-C26C-4A94-9AD9-3501773013E9}"/>
              </a:ext>
            </a:extLst>
          </p:cNvPr>
          <p:cNvSpPr>
            <a:spLocks noGrp="1"/>
          </p:cNvSpPr>
          <p:nvPr>
            <p:ph type="title"/>
          </p:nvPr>
        </p:nvSpPr>
        <p:spPr/>
        <p:txBody>
          <a:bodyPr/>
          <a:lstStyle/>
          <a:p>
            <a:r>
              <a:rPr lang="en-IN" dirty="0"/>
              <a:t>User Account</a:t>
            </a:r>
          </a:p>
        </p:txBody>
      </p:sp>
      <p:pic>
        <p:nvPicPr>
          <p:cNvPr id="5" name="Content Placeholder 4">
            <a:extLst>
              <a:ext uri="{FF2B5EF4-FFF2-40B4-BE49-F238E27FC236}">
                <a16:creationId xmlns:a16="http://schemas.microsoft.com/office/drawing/2014/main" id="{FCEC8441-1B01-4E50-BD91-687D41F8AAA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3" name="TextBox 2">
            <a:extLst>
              <a:ext uri="{FF2B5EF4-FFF2-40B4-BE49-F238E27FC236}">
                <a16:creationId xmlns:a16="http://schemas.microsoft.com/office/drawing/2014/main" id="{11CB24B1-A64C-45DE-9591-32EC62B452C6}"/>
              </a:ext>
            </a:extLst>
          </p:cNvPr>
          <p:cNvSpPr txBox="1"/>
          <p:nvPr/>
        </p:nvSpPr>
        <p:spPr>
          <a:xfrm>
            <a:off x="11093380" y="6461090"/>
            <a:ext cx="1024932" cy="369332"/>
          </a:xfrm>
          <a:prstGeom prst="rect">
            <a:avLst/>
          </a:prstGeom>
          <a:noFill/>
        </p:spPr>
        <p:txBody>
          <a:bodyPr wrap="square" rtlCol="0">
            <a:spAutoFit/>
          </a:bodyPr>
          <a:lstStyle/>
          <a:p>
            <a:r>
              <a:rPr lang="en-US" dirty="0"/>
              <a:t>Page-16</a:t>
            </a:r>
            <a:endParaRPr lang="en-IN" dirty="0"/>
          </a:p>
        </p:txBody>
      </p:sp>
    </p:spTree>
    <p:extLst>
      <p:ext uri="{BB962C8B-B14F-4D97-AF65-F5344CB8AC3E}">
        <p14:creationId xmlns:p14="http://schemas.microsoft.com/office/powerpoint/2010/main" val="3448787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2E3F4-869E-437F-AFCE-E8C8AA88C1F8}"/>
              </a:ext>
            </a:extLst>
          </p:cNvPr>
          <p:cNvSpPr>
            <a:spLocks noGrp="1"/>
          </p:cNvSpPr>
          <p:nvPr>
            <p:ph type="title"/>
          </p:nvPr>
        </p:nvSpPr>
        <p:spPr/>
        <p:txBody>
          <a:bodyPr/>
          <a:lstStyle/>
          <a:p>
            <a:r>
              <a:rPr lang="en-IN" dirty="0"/>
              <a:t>User Homepage</a:t>
            </a:r>
          </a:p>
        </p:txBody>
      </p:sp>
      <p:pic>
        <p:nvPicPr>
          <p:cNvPr id="5" name="Content Placeholder 4">
            <a:extLst>
              <a:ext uri="{FF2B5EF4-FFF2-40B4-BE49-F238E27FC236}">
                <a16:creationId xmlns:a16="http://schemas.microsoft.com/office/drawing/2014/main" id="{A13EB96D-EA89-450D-A30A-E50F7F01453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3" name="TextBox 2">
            <a:extLst>
              <a:ext uri="{FF2B5EF4-FFF2-40B4-BE49-F238E27FC236}">
                <a16:creationId xmlns:a16="http://schemas.microsoft.com/office/drawing/2014/main" id="{BC299A07-B505-4F20-9C7D-2CEC7B6C0351}"/>
              </a:ext>
            </a:extLst>
          </p:cNvPr>
          <p:cNvSpPr txBox="1"/>
          <p:nvPr/>
        </p:nvSpPr>
        <p:spPr>
          <a:xfrm>
            <a:off x="11123525" y="6492875"/>
            <a:ext cx="964642" cy="369332"/>
          </a:xfrm>
          <a:prstGeom prst="rect">
            <a:avLst/>
          </a:prstGeom>
          <a:noFill/>
        </p:spPr>
        <p:txBody>
          <a:bodyPr wrap="square" rtlCol="0">
            <a:spAutoFit/>
          </a:bodyPr>
          <a:lstStyle/>
          <a:p>
            <a:r>
              <a:rPr lang="en-US" dirty="0"/>
              <a:t>Page-17</a:t>
            </a:r>
            <a:endParaRPr lang="en-IN" dirty="0"/>
          </a:p>
        </p:txBody>
      </p:sp>
    </p:spTree>
    <p:extLst>
      <p:ext uri="{BB962C8B-B14F-4D97-AF65-F5344CB8AC3E}">
        <p14:creationId xmlns:p14="http://schemas.microsoft.com/office/powerpoint/2010/main" val="1099824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6DD51A7-5F8D-47C9-91C6-8219BF19E4B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2" name="TextBox 1">
            <a:extLst>
              <a:ext uri="{FF2B5EF4-FFF2-40B4-BE49-F238E27FC236}">
                <a16:creationId xmlns:a16="http://schemas.microsoft.com/office/drawing/2014/main" id="{DE8787E2-E6AE-40CF-9F81-5ADE1E56991B}"/>
              </a:ext>
            </a:extLst>
          </p:cNvPr>
          <p:cNvSpPr txBox="1"/>
          <p:nvPr/>
        </p:nvSpPr>
        <p:spPr>
          <a:xfrm>
            <a:off x="11244105" y="6551525"/>
            <a:ext cx="947895" cy="369332"/>
          </a:xfrm>
          <a:prstGeom prst="rect">
            <a:avLst/>
          </a:prstGeom>
          <a:noFill/>
        </p:spPr>
        <p:txBody>
          <a:bodyPr wrap="square" rtlCol="0">
            <a:spAutoFit/>
          </a:bodyPr>
          <a:lstStyle/>
          <a:p>
            <a:r>
              <a:rPr lang="en-US" dirty="0"/>
              <a:t>Page-18</a:t>
            </a:r>
            <a:endParaRPr lang="en-IN" dirty="0"/>
          </a:p>
        </p:txBody>
      </p:sp>
    </p:spTree>
    <p:extLst>
      <p:ext uri="{BB962C8B-B14F-4D97-AF65-F5344CB8AC3E}">
        <p14:creationId xmlns:p14="http://schemas.microsoft.com/office/powerpoint/2010/main" val="1066374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7F3391-E850-4373-8F7F-B3A4FBFC461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2" name="TextBox 1">
            <a:extLst>
              <a:ext uri="{FF2B5EF4-FFF2-40B4-BE49-F238E27FC236}">
                <a16:creationId xmlns:a16="http://schemas.microsoft.com/office/drawing/2014/main" id="{047FE995-52F0-4112-94EC-5E6616AB4557}"/>
              </a:ext>
            </a:extLst>
          </p:cNvPr>
          <p:cNvSpPr txBox="1"/>
          <p:nvPr/>
        </p:nvSpPr>
        <p:spPr>
          <a:xfrm>
            <a:off x="11193864" y="6541477"/>
            <a:ext cx="998136" cy="369332"/>
          </a:xfrm>
          <a:prstGeom prst="rect">
            <a:avLst/>
          </a:prstGeom>
          <a:noFill/>
        </p:spPr>
        <p:txBody>
          <a:bodyPr wrap="square" rtlCol="0">
            <a:spAutoFit/>
          </a:bodyPr>
          <a:lstStyle/>
          <a:p>
            <a:r>
              <a:rPr lang="en-US" dirty="0"/>
              <a:t>Page-19</a:t>
            </a:r>
            <a:endParaRPr lang="en-IN" dirty="0"/>
          </a:p>
        </p:txBody>
      </p:sp>
    </p:spTree>
    <p:extLst>
      <p:ext uri="{BB962C8B-B14F-4D97-AF65-F5344CB8AC3E}">
        <p14:creationId xmlns:p14="http://schemas.microsoft.com/office/powerpoint/2010/main" val="3824473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35555"/>
          <a:stretch/>
        </p:blipFill>
        <p:spPr>
          <a:xfrm>
            <a:off x="0" y="0"/>
            <a:ext cx="6629400"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6381" t="-278" r="18126" b="278"/>
          <a:stretch/>
        </p:blipFill>
        <p:spPr>
          <a:xfrm>
            <a:off x="-114300" y="0"/>
            <a:ext cx="6743700" cy="6858000"/>
          </a:xfrm>
          <a:prstGeom prst="rect">
            <a:avLst/>
          </a:prstGeom>
        </p:spPr>
      </p:pic>
      <p:sp>
        <p:nvSpPr>
          <p:cNvPr id="7" name="Rectangle 6"/>
          <p:cNvSpPr/>
          <p:nvPr/>
        </p:nvSpPr>
        <p:spPr>
          <a:xfrm>
            <a:off x="-116300" y="32713"/>
            <a:ext cx="6631400"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sp>
        <p:nvSpPr>
          <p:cNvPr id="10" name="Rectangle 9"/>
          <p:cNvSpPr/>
          <p:nvPr/>
        </p:nvSpPr>
        <p:spPr>
          <a:xfrm>
            <a:off x="7056946" y="3147859"/>
            <a:ext cx="4856888" cy="997709"/>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marL="171450" indent="-171450">
              <a:lnSpc>
                <a:spcPts val="1400"/>
              </a:lnSpc>
              <a:buFont typeface="Arial" panose="020B0604020202020204" pitchFamily="34" charset="0"/>
              <a:buChar char="•"/>
            </a:pPr>
            <a:r>
              <a:rPr lang="en-US" b="1" dirty="0">
                <a:solidFill>
                  <a:schemeClr val="tx1">
                    <a:lumMod val="75000"/>
                    <a:lumOff val="25000"/>
                  </a:schemeClr>
                </a:solidFill>
                <a:latin typeface="Arial" panose="020B0604020202020204" pitchFamily="34" charset="0"/>
                <a:cs typeface="Arial" panose="020B0604020202020204" pitchFamily="34" charset="0"/>
              </a:rPr>
              <a:t>Nabanita Sarkar (Emp ID-815944)</a:t>
            </a:r>
          </a:p>
          <a:p>
            <a:pPr marL="171450" indent="-171450">
              <a:lnSpc>
                <a:spcPts val="1400"/>
              </a:lnSpc>
              <a:buFont typeface="Arial" panose="020B0604020202020204" pitchFamily="34" charset="0"/>
              <a:buChar char="•"/>
            </a:pPr>
            <a:endParaRPr lang="en-US" b="1"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lnSpc>
                <a:spcPts val="1400"/>
              </a:lnSpc>
              <a:buFont typeface="Arial" panose="020B0604020202020204" pitchFamily="34" charset="0"/>
              <a:buChar char="•"/>
            </a:pPr>
            <a:endParaRPr lang="en-US" b="1"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lnSpc>
                <a:spcPts val="1400"/>
              </a:lnSpc>
              <a:buFont typeface="Arial" panose="020B0604020202020204" pitchFamily="34" charset="0"/>
              <a:buChar char="•"/>
            </a:pPr>
            <a:endParaRPr lang="en-US" b="1" dirty="0">
              <a:solidFill>
                <a:schemeClr val="tx1">
                  <a:lumMod val="75000"/>
                  <a:lumOff val="25000"/>
                </a:schemeClr>
              </a:solidFill>
              <a:latin typeface="Arial" panose="020B0604020202020204" pitchFamily="34" charset="0"/>
              <a:cs typeface="Arial" panose="020B0604020202020204" pitchFamily="34" charset="0"/>
            </a:endParaRPr>
          </a:p>
          <a:p>
            <a:pPr marL="171450" indent="-171450">
              <a:lnSpc>
                <a:spcPts val="1400"/>
              </a:lnSpc>
              <a:buFont typeface="Arial" panose="020B0604020202020204" pitchFamily="34" charset="0"/>
              <a:buChar char="•"/>
            </a:pPr>
            <a:r>
              <a:rPr lang="en-US" b="1" dirty="0">
                <a:solidFill>
                  <a:schemeClr val="tx1">
                    <a:lumMod val="75000"/>
                    <a:lumOff val="25000"/>
                  </a:schemeClr>
                </a:solidFill>
                <a:latin typeface="Arial" panose="020B0604020202020204" pitchFamily="34" charset="0"/>
                <a:cs typeface="Arial" panose="020B0604020202020204" pitchFamily="34" charset="0"/>
              </a:rPr>
              <a:t>Ayan Mondal (Emp ID-815954)</a:t>
            </a:r>
          </a:p>
        </p:txBody>
      </p:sp>
      <p:pic>
        <p:nvPicPr>
          <p:cNvPr id="11" name="Picture 11" descr="Mahindra Logo.png"/>
          <p:cNvPicPr>
            <a:picLocks noChangeAspect="1"/>
          </p:cNvPicPr>
          <p:nvPr/>
        </p:nvPicPr>
        <p:blipFill>
          <a:blip r:embed="rId4"/>
          <a:stretch>
            <a:fillRect/>
          </a:stretch>
        </p:blipFill>
        <p:spPr bwMode="gray">
          <a:xfrm>
            <a:off x="10730469" y="236420"/>
            <a:ext cx="1075465" cy="296988"/>
          </a:xfrm>
          <a:prstGeom prst="rect">
            <a:avLst/>
          </a:prstGeom>
        </p:spPr>
      </p:pic>
      <p:sp>
        <p:nvSpPr>
          <p:cNvPr id="13" name="Rectangle 12"/>
          <p:cNvSpPr/>
          <p:nvPr/>
        </p:nvSpPr>
        <p:spPr>
          <a:xfrm>
            <a:off x="-180436" y="2524125"/>
            <a:ext cx="6811836"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sp>
        <p:nvSpPr>
          <p:cNvPr id="9" name="Rectangle 8"/>
          <p:cNvSpPr/>
          <p:nvPr/>
        </p:nvSpPr>
        <p:spPr>
          <a:xfrm>
            <a:off x="2004118" y="2902998"/>
            <a:ext cx="2623163"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900" b="1" dirty="0">
                <a:latin typeface="Arial" panose="020B0604020202020204" pitchFamily="34" charset="0"/>
                <a:cs typeface="Arial" panose="020B0604020202020204" pitchFamily="34" charset="0"/>
              </a:rPr>
              <a:t>Software</a:t>
            </a:r>
          </a:p>
          <a:p>
            <a:pPr algn="ctr"/>
            <a:r>
              <a:rPr lang="en-US" sz="2900" b="1" dirty="0">
                <a:latin typeface="Arial" panose="020B0604020202020204" pitchFamily="34" charset="0"/>
                <a:cs typeface="Arial" panose="020B0604020202020204" pitchFamily="34" charset="0"/>
              </a:rPr>
              <a:t>Developers</a:t>
            </a:r>
          </a:p>
        </p:txBody>
      </p:sp>
      <p:sp>
        <p:nvSpPr>
          <p:cNvPr id="5" name="Arrow: Right 4">
            <a:extLst>
              <a:ext uri="{FF2B5EF4-FFF2-40B4-BE49-F238E27FC236}">
                <a16:creationId xmlns:a16="http://schemas.microsoft.com/office/drawing/2014/main" id="{8632038E-34B0-47DE-9BB5-D78E82AF4504}"/>
              </a:ext>
            </a:extLst>
          </p:cNvPr>
          <p:cNvSpPr/>
          <p:nvPr/>
        </p:nvSpPr>
        <p:spPr>
          <a:xfrm>
            <a:off x="4264202" y="3238130"/>
            <a:ext cx="532660" cy="381740"/>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IN"/>
          </a:p>
        </p:txBody>
      </p:sp>
      <p:sp>
        <p:nvSpPr>
          <p:cNvPr id="4" name="TextBox 3">
            <a:extLst>
              <a:ext uri="{FF2B5EF4-FFF2-40B4-BE49-F238E27FC236}">
                <a16:creationId xmlns:a16="http://schemas.microsoft.com/office/drawing/2014/main" id="{4DB6E35E-1C90-461E-B5F8-DD383C30E6AB}"/>
              </a:ext>
            </a:extLst>
          </p:cNvPr>
          <p:cNvSpPr txBox="1"/>
          <p:nvPr/>
        </p:nvSpPr>
        <p:spPr>
          <a:xfrm>
            <a:off x="11133574" y="6521381"/>
            <a:ext cx="1058426" cy="369332"/>
          </a:xfrm>
          <a:prstGeom prst="rect">
            <a:avLst/>
          </a:prstGeom>
          <a:noFill/>
        </p:spPr>
        <p:txBody>
          <a:bodyPr wrap="square" rtlCol="0">
            <a:spAutoFit/>
          </a:bodyPr>
          <a:lstStyle/>
          <a:p>
            <a:r>
              <a:rPr lang="en-US" dirty="0"/>
              <a:t>Page -2</a:t>
            </a:r>
            <a:endParaRPr lang="en-IN" dirty="0"/>
          </a:p>
        </p:txBody>
      </p:sp>
    </p:spTree>
    <p:extLst>
      <p:ext uri="{BB962C8B-B14F-4D97-AF65-F5344CB8AC3E}">
        <p14:creationId xmlns:p14="http://schemas.microsoft.com/office/powerpoint/2010/main" val="1313956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F24D12A-BFFB-4E7F-8B3B-B9485F19850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2" name="TextBox 1">
            <a:extLst>
              <a:ext uri="{FF2B5EF4-FFF2-40B4-BE49-F238E27FC236}">
                <a16:creationId xmlns:a16="http://schemas.microsoft.com/office/drawing/2014/main" id="{3C26038E-3A69-4F85-B2F2-F1BAF239FDBD}"/>
              </a:ext>
            </a:extLst>
          </p:cNvPr>
          <p:cNvSpPr txBox="1"/>
          <p:nvPr/>
        </p:nvSpPr>
        <p:spPr>
          <a:xfrm>
            <a:off x="11053186" y="6488668"/>
            <a:ext cx="944545" cy="369332"/>
          </a:xfrm>
          <a:prstGeom prst="rect">
            <a:avLst/>
          </a:prstGeom>
          <a:noFill/>
        </p:spPr>
        <p:txBody>
          <a:bodyPr wrap="square" rtlCol="0">
            <a:spAutoFit/>
          </a:bodyPr>
          <a:lstStyle/>
          <a:p>
            <a:r>
              <a:rPr lang="en-US" dirty="0"/>
              <a:t>Page-20</a:t>
            </a:r>
            <a:endParaRPr lang="en-IN" dirty="0"/>
          </a:p>
        </p:txBody>
      </p:sp>
    </p:spTree>
    <p:extLst>
      <p:ext uri="{BB962C8B-B14F-4D97-AF65-F5344CB8AC3E}">
        <p14:creationId xmlns:p14="http://schemas.microsoft.com/office/powerpoint/2010/main" val="2137456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3122D-2C6C-446C-9125-71FF1B3793F7}"/>
              </a:ext>
            </a:extLst>
          </p:cNvPr>
          <p:cNvSpPr>
            <a:spLocks noGrp="1"/>
          </p:cNvSpPr>
          <p:nvPr>
            <p:ph type="title"/>
          </p:nvPr>
        </p:nvSpPr>
        <p:spPr/>
        <p:txBody>
          <a:bodyPr/>
          <a:lstStyle/>
          <a:p>
            <a:r>
              <a:rPr lang="en-IN" dirty="0"/>
              <a:t>Admin Account</a:t>
            </a:r>
          </a:p>
        </p:txBody>
      </p:sp>
      <p:pic>
        <p:nvPicPr>
          <p:cNvPr id="5" name="Content Placeholder 4">
            <a:extLst>
              <a:ext uri="{FF2B5EF4-FFF2-40B4-BE49-F238E27FC236}">
                <a16:creationId xmlns:a16="http://schemas.microsoft.com/office/drawing/2014/main" id="{C6A08018-BFBB-4C6B-BD43-4C8A101654C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3" name="TextBox 2">
            <a:extLst>
              <a:ext uri="{FF2B5EF4-FFF2-40B4-BE49-F238E27FC236}">
                <a16:creationId xmlns:a16="http://schemas.microsoft.com/office/drawing/2014/main" id="{A8F0B0A5-8F76-403D-B80F-2BEF4DD07535}"/>
              </a:ext>
            </a:extLst>
          </p:cNvPr>
          <p:cNvSpPr txBox="1"/>
          <p:nvPr/>
        </p:nvSpPr>
        <p:spPr>
          <a:xfrm>
            <a:off x="11143622" y="6492875"/>
            <a:ext cx="1048378" cy="369332"/>
          </a:xfrm>
          <a:prstGeom prst="rect">
            <a:avLst/>
          </a:prstGeom>
          <a:noFill/>
        </p:spPr>
        <p:txBody>
          <a:bodyPr wrap="square" rtlCol="0">
            <a:spAutoFit/>
          </a:bodyPr>
          <a:lstStyle/>
          <a:p>
            <a:r>
              <a:rPr lang="en-US" dirty="0"/>
              <a:t>Page-21</a:t>
            </a:r>
            <a:endParaRPr lang="en-IN" dirty="0"/>
          </a:p>
        </p:txBody>
      </p:sp>
    </p:spTree>
    <p:extLst>
      <p:ext uri="{BB962C8B-B14F-4D97-AF65-F5344CB8AC3E}">
        <p14:creationId xmlns:p14="http://schemas.microsoft.com/office/powerpoint/2010/main" val="3839876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A98E7-3C67-4D02-9E5D-012202A87AA4}"/>
              </a:ext>
            </a:extLst>
          </p:cNvPr>
          <p:cNvSpPr>
            <a:spLocks noGrp="1"/>
          </p:cNvSpPr>
          <p:nvPr>
            <p:ph type="title"/>
          </p:nvPr>
        </p:nvSpPr>
        <p:spPr/>
        <p:txBody>
          <a:bodyPr/>
          <a:lstStyle/>
          <a:p>
            <a:r>
              <a:rPr lang="en-IN" dirty="0"/>
              <a:t>List of Account</a:t>
            </a:r>
          </a:p>
        </p:txBody>
      </p:sp>
      <p:pic>
        <p:nvPicPr>
          <p:cNvPr id="5" name="Content Placeholder 4">
            <a:extLst>
              <a:ext uri="{FF2B5EF4-FFF2-40B4-BE49-F238E27FC236}">
                <a16:creationId xmlns:a16="http://schemas.microsoft.com/office/drawing/2014/main" id="{AC591E1A-0352-4D1D-A7CC-4131BA17B85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28144" y="1825625"/>
            <a:ext cx="7735712" cy="4351338"/>
          </a:xfrm>
        </p:spPr>
      </p:pic>
      <p:sp>
        <p:nvSpPr>
          <p:cNvPr id="3" name="TextBox 2">
            <a:extLst>
              <a:ext uri="{FF2B5EF4-FFF2-40B4-BE49-F238E27FC236}">
                <a16:creationId xmlns:a16="http://schemas.microsoft.com/office/drawing/2014/main" id="{DB073872-199E-4237-9F00-EAA709F97199}"/>
              </a:ext>
            </a:extLst>
          </p:cNvPr>
          <p:cNvSpPr txBox="1"/>
          <p:nvPr/>
        </p:nvSpPr>
        <p:spPr>
          <a:xfrm>
            <a:off x="11153671" y="6467343"/>
            <a:ext cx="954593" cy="369332"/>
          </a:xfrm>
          <a:prstGeom prst="rect">
            <a:avLst/>
          </a:prstGeom>
          <a:noFill/>
        </p:spPr>
        <p:txBody>
          <a:bodyPr wrap="square" rtlCol="0">
            <a:spAutoFit/>
          </a:bodyPr>
          <a:lstStyle/>
          <a:p>
            <a:r>
              <a:rPr lang="en-US" dirty="0"/>
              <a:t>Page-22</a:t>
            </a:r>
            <a:endParaRPr lang="en-IN" dirty="0"/>
          </a:p>
        </p:txBody>
      </p:sp>
    </p:spTree>
    <p:extLst>
      <p:ext uri="{BB962C8B-B14F-4D97-AF65-F5344CB8AC3E}">
        <p14:creationId xmlns:p14="http://schemas.microsoft.com/office/powerpoint/2010/main" val="2354585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E97E0A-3ECD-4161-93AD-728FB94B8CA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7224" y="1381742"/>
            <a:ext cx="7735712" cy="4351338"/>
          </a:xfrm>
        </p:spPr>
      </p:pic>
      <p:sp>
        <p:nvSpPr>
          <p:cNvPr id="2" name="TextBox 1">
            <a:extLst>
              <a:ext uri="{FF2B5EF4-FFF2-40B4-BE49-F238E27FC236}">
                <a16:creationId xmlns:a16="http://schemas.microsoft.com/office/drawing/2014/main" id="{DFC3250B-19B0-4FEB-BD8D-48114B84B724}"/>
              </a:ext>
            </a:extLst>
          </p:cNvPr>
          <p:cNvSpPr txBox="1"/>
          <p:nvPr/>
        </p:nvSpPr>
        <p:spPr>
          <a:xfrm>
            <a:off x="11193864" y="6541477"/>
            <a:ext cx="998136" cy="369332"/>
          </a:xfrm>
          <a:prstGeom prst="rect">
            <a:avLst/>
          </a:prstGeom>
          <a:noFill/>
        </p:spPr>
        <p:txBody>
          <a:bodyPr wrap="square" rtlCol="0">
            <a:spAutoFit/>
          </a:bodyPr>
          <a:lstStyle/>
          <a:p>
            <a:r>
              <a:rPr lang="en-US" dirty="0"/>
              <a:t>Page-23</a:t>
            </a:r>
            <a:endParaRPr lang="en-IN" dirty="0"/>
          </a:p>
        </p:txBody>
      </p:sp>
    </p:spTree>
    <p:extLst>
      <p:ext uri="{BB962C8B-B14F-4D97-AF65-F5344CB8AC3E}">
        <p14:creationId xmlns:p14="http://schemas.microsoft.com/office/powerpoint/2010/main" val="34037181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7B7DEC-4AF0-45C7-8875-282A627F36F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7224" y="1426130"/>
            <a:ext cx="7735712" cy="4351338"/>
          </a:xfrm>
        </p:spPr>
      </p:pic>
      <p:sp>
        <p:nvSpPr>
          <p:cNvPr id="2" name="TextBox 1">
            <a:extLst>
              <a:ext uri="{FF2B5EF4-FFF2-40B4-BE49-F238E27FC236}">
                <a16:creationId xmlns:a16="http://schemas.microsoft.com/office/drawing/2014/main" id="{FB945A88-B00E-431F-8C1C-4C9BB724B757}"/>
              </a:ext>
            </a:extLst>
          </p:cNvPr>
          <p:cNvSpPr txBox="1"/>
          <p:nvPr/>
        </p:nvSpPr>
        <p:spPr>
          <a:xfrm>
            <a:off x="11183814" y="6501284"/>
            <a:ext cx="1008185" cy="369332"/>
          </a:xfrm>
          <a:prstGeom prst="rect">
            <a:avLst/>
          </a:prstGeom>
          <a:noFill/>
        </p:spPr>
        <p:txBody>
          <a:bodyPr wrap="square" rtlCol="0">
            <a:spAutoFit/>
          </a:bodyPr>
          <a:lstStyle/>
          <a:p>
            <a:r>
              <a:rPr lang="en-US" dirty="0"/>
              <a:t>Page-24</a:t>
            </a:r>
            <a:endParaRPr lang="en-IN" dirty="0"/>
          </a:p>
        </p:txBody>
      </p:sp>
    </p:spTree>
    <p:extLst>
      <p:ext uri="{BB962C8B-B14F-4D97-AF65-F5344CB8AC3E}">
        <p14:creationId xmlns:p14="http://schemas.microsoft.com/office/powerpoint/2010/main" val="2885742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08F98C0-31F0-4B39-976D-3EAA5D7356E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39367" y="1559295"/>
            <a:ext cx="7735712" cy="4351338"/>
          </a:xfrm>
        </p:spPr>
      </p:pic>
      <p:sp>
        <p:nvSpPr>
          <p:cNvPr id="2" name="TextBox 1">
            <a:extLst>
              <a:ext uri="{FF2B5EF4-FFF2-40B4-BE49-F238E27FC236}">
                <a16:creationId xmlns:a16="http://schemas.microsoft.com/office/drawing/2014/main" id="{C7AC9640-6203-40AA-A5B7-EDA8BA92D875}"/>
              </a:ext>
            </a:extLst>
          </p:cNvPr>
          <p:cNvSpPr txBox="1"/>
          <p:nvPr/>
        </p:nvSpPr>
        <p:spPr>
          <a:xfrm>
            <a:off x="10892413" y="6488668"/>
            <a:ext cx="1034981" cy="369332"/>
          </a:xfrm>
          <a:prstGeom prst="rect">
            <a:avLst/>
          </a:prstGeom>
          <a:noFill/>
        </p:spPr>
        <p:txBody>
          <a:bodyPr wrap="square" rtlCol="0">
            <a:spAutoFit/>
          </a:bodyPr>
          <a:lstStyle/>
          <a:p>
            <a:r>
              <a:rPr lang="en-US" dirty="0"/>
              <a:t>Page-25</a:t>
            </a:r>
            <a:endParaRPr lang="en-IN" dirty="0"/>
          </a:p>
        </p:txBody>
      </p:sp>
    </p:spTree>
    <p:extLst>
      <p:ext uri="{BB962C8B-B14F-4D97-AF65-F5344CB8AC3E}">
        <p14:creationId xmlns:p14="http://schemas.microsoft.com/office/powerpoint/2010/main" val="470798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B10B9-FA96-41E0-91D5-9DA6FD0A3617}"/>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B9A5B4F1-40A8-4C95-AE9C-BEA43F164ABA}"/>
              </a:ext>
            </a:extLst>
          </p:cNvPr>
          <p:cNvSpPr>
            <a:spLocks noGrp="1"/>
          </p:cNvSpPr>
          <p:nvPr>
            <p:ph idx="1"/>
          </p:nvPr>
        </p:nvSpPr>
        <p:spPr>
          <a:xfrm>
            <a:off x="838200" y="2112885"/>
            <a:ext cx="10515600" cy="4064078"/>
          </a:xfrm>
        </p:spPr>
        <p:txBody>
          <a:bodyPr/>
          <a:lstStyle/>
          <a:p>
            <a:pPr marL="0" indent="0">
              <a:buNone/>
            </a:pPr>
            <a:r>
              <a:rPr lang="en-IN" dirty="0"/>
              <a:t>This project is developed to nurture the needs of a user in a banking sector by embedding all the tasks of transactions taking place in a bank.</a:t>
            </a:r>
          </a:p>
          <a:p>
            <a:pPr marL="0" indent="0">
              <a:buNone/>
            </a:pPr>
            <a:endParaRPr lang="en-IN" dirty="0"/>
          </a:p>
          <a:p>
            <a:pPr marL="0" indent="0">
              <a:buNone/>
            </a:pPr>
            <a:r>
              <a:rPr lang="en-IN" dirty="0"/>
              <a:t>Thus the Bank Management System it is developed and executed successfully.</a:t>
            </a:r>
          </a:p>
        </p:txBody>
      </p:sp>
      <p:sp>
        <p:nvSpPr>
          <p:cNvPr id="4" name="TextBox 3">
            <a:extLst>
              <a:ext uri="{FF2B5EF4-FFF2-40B4-BE49-F238E27FC236}">
                <a16:creationId xmlns:a16="http://schemas.microsoft.com/office/drawing/2014/main" id="{ADE11740-B76F-4CF6-80CA-84362ACBFADD}"/>
              </a:ext>
            </a:extLst>
          </p:cNvPr>
          <p:cNvSpPr txBox="1"/>
          <p:nvPr/>
        </p:nvSpPr>
        <p:spPr>
          <a:xfrm>
            <a:off x="11103429" y="6492875"/>
            <a:ext cx="934496" cy="369332"/>
          </a:xfrm>
          <a:prstGeom prst="rect">
            <a:avLst/>
          </a:prstGeom>
          <a:noFill/>
        </p:spPr>
        <p:txBody>
          <a:bodyPr wrap="square" rtlCol="0">
            <a:spAutoFit/>
          </a:bodyPr>
          <a:lstStyle/>
          <a:p>
            <a:r>
              <a:rPr lang="en-US" dirty="0"/>
              <a:t>Page-26</a:t>
            </a:r>
            <a:endParaRPr lang="en-IN" dirty="0"/>
          </a:p>
        </p:txBody>
      </p:sp>
    </p:spTree>
    <p:extLst>
      <p:ext uri="{BB962C8B-B14F-4D97-AF65-F5344CB8AC3E}">
        <p14:creationId xmlns:p14="http://schemas.microsoft.com/office/powerpoint/2010/main" val="109528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A9C4-FA6B-4929-AEAD-29D57DD4B51B}"/>
              </a:ext>
            </a:extLst>
          </p:cNvPr>
          <p:cNvSpPr>
            <a:spLocks noGrp="1"/>
          </p:cNvSpPr>
          <p:nvPr>
            <p:ph type="title"/>
          </p:nvPr>
        </p:nvSpPr>
        <p:spPr>
          <a:xfrm>
            <a:off x="3928905" y="2948527"/>
            <a:ext cx="7194814" cy="1325563"/>
          </a:xfrm>
        </p:spPr>
        <p:txBody>
          <a:bodyPr>
            <a:normAutofit/>
          </a:bodyPr>
          <a:lstStyle/>
          <a:p>
            <a:r>
              <a:rPr lang="en-IN" sz="6000" b="1" dirty="0"/>
              <a:t>Thank You</a:t>
            </a:r>
          </a:p>
        </p:txBody>
      </p:sp>
      <p:sp>
        <p:nvSpPr>
          <p:cNvPr id="3" name="TextBox 2">
            <a:extLst>
              <a:ext uri="{FF2B5EF4-FFF2-40B4-BE49-F238E27FC236}">
                <a16:creationId xmlns:a16="http://schemas.microsoft.com/office/drawing/2014/main" id="{C134E43D-4F4C-45A0-958C-21956879851E}"/>
              </a:ext>
            </a:extLst>
          </p:cNvPr>
          <p:cNvSpPr txBox="1"/>
          <p:nvPr/>
        </p:nvSpPr>
        <p:spPr>
          <a:xfrm>
            <a:off x="11123719" y="6488668"/>
            <a:ext cx="1045028" cy="369332"/>
          </a:xfrm>
          <a:prstGeom prst="rect">
            <a:avLst/>
          </a:prstGeom>
          <a:noFill/>
        </p:spPr>
        <p:txBody>
          <a:bodyPr wrap="square" rtlCol="0">
            <a:spAutoFit/>
          </a:bodyPr>
          <a:lstStyle/>
          <a:p>
            <a:r>
              <a:rPr lang="en-US" dirty="0"/>
              <a:t>Page-27</a:t>
            </a:r>
            <a:endParaRPr lang="en-IN" dirty="0"/>
          </a:p>
        </p:txBody>
      </p:sp>
    </p:spTree>
    <p:extLst>
      <p:ext uri="{BB962C8B-B14F-4D97-AF65-F5344CB8AC3E}">
        <p14:creationId xmlns:p14="http://schemas.microsoft.com/office/powerpoint/2010/main" val="147125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DC2CB-6657-4DBE-9033-8B67A749A16A}"/>
              </a:ext>
            </a:extLst>
          </p:cNvPr>
          <p:cNvSpPr>
            <a:spLocks noGrp="1"/>
          </p:cNvSpPr>
          <p:nvPr>
            <p:ph type="title"/>
          </p:nvPr>
        </p:nvSpPr>
        <p:spPr/>
        <p:txBody>
          <a:bodyPr/>
          <a:lstStyle/>
          <a:p>
            <a:r>
              <a:rPr lang="en-IN" dirty="0"/>
              <a:t>Table of Contents:</a:t>
            </a:r>
          </a:p>
        </p:txBody>
      </p:sp>
      <p:sp>
        <p:nvSpPr>
          <p:cNvPr id="3" name="Content Placeholder 2">
            <a:extLst>
              <a:ext uri="{FF2B5EF4-FFF2-40B4-BE49-F238E27FC236}">
                <a16:creationId xmlns:a16="http://schemas.microsoft.com/office/drawing/2014/main" id="{D733D7A9-4FFE-4A6D-AB46-BAEE75D35CB1}"/>
              </a:ext>
            </a:extLst>
          </p:cNvPr>
          <p:cNvSpPr>
            <a:spLocks noGrp="1"/>
          </p:cNvSpPr>
          <p:nvPr>
            <p:ph idx="1"/>
          </p:nvPr>
        </p:nvSpPr>
        <p:spPr>
          <a:xfrm>
            <a:off x="838200" y="1296237"/>
            <a:ext cx="9069475" cy="4880726"/>
          </a:xfrm>
        </p:spPr>
        <p:txBody>
          <a:bodyPr>
            <a:normAutofit/>
          </a:bodyPr>
          <a:lstStyle/>
          <a:p>
            <a:endParaRPr lang="en-IN" sz="1800" dirty="0"/>
          </a:p>
          <a:p>
            <a:r>
              <a:rPr lang="en-IN" sz="1800" dirty="0"/>
              <a:t>Page-4      			Abstract</a:t>
            </a:r>
          </a:p>
          <a:p>
            <a:r>
              <a:rPr lang="en-IN" sz="1800" dirty="0"/>
              <a:t>Page-5				Aim of the project</a:t>
            </a:r>
          </a:p>
          <a:p>
            <a:r>
              <a:rPr lang="en-IN" sz="1800" dirty="0"/>
              <a:t>Page-6				Problem Description</a:t>
            </a:r>
          </a:p>
          <a:p>
            <a:r>
              <a:rPr lang="en-IN" sz="1800" dirty="0"/>
              <a:t>Page-7				User Features</a:t>
            </a:r>
          </a:p>
          <a:p>
            <a:r>
              <a:rPr lang="en-IN" sz="1800" dirty="0"/>
              <a:t>Page-8				Software Requirements</a:t>
            </a:r>
          </a:p>
          <a:p>
            <a:r>
              <a:rPr lang="en-IN" sz="1800" dirty="0"/>
              <a:t>Page-9				ER Diagram</a:t>
            </a:r>
          </a:p>
          <a:p>
            <a:r>
              <a:rPr lang="en-IN" sz="1800" dirty="0"/>
              <a:t>Page-10			Use Case Diagram</a:t>
            </a:r>
          </a:p>
          <a:p>
            <a:r>
              <a:rPr lang="en-IN" sz="1800" dirty="0"/>
              <a:t>Page-11			Level-0 DFD</a:t>
            </a:r>
          </a:p>
          <a:p>
            <a:r>
              <a:rPr lang="en-IN" sz="1800" dirty="0"/>
              <a:t>Page-12			Level-1 DFD</a:t>
            </a:r>
          </a:p>
          <a:p>
            <a:r>
              <a:rPr lang="en-IN" sz="1800" dirty="0"/>
              <a:t>Page-13			Structure of Project</a:t>
            </a:r>
          </a:p>
          <a:p>
            <a:r>
              <a:rPr lang="en-IN" sz="1800" dirty="0"/>
              <a:t>Page-14-25			Snapshots/Outputs</a:t>
            </a:r>
          </a:p>
          <a:p>
            <a:r>
              <a:rPr lang="en-IN" sz="1800" dirty="0"/>
              <a:t>Page-26			Conclusion</a:t>
            </a:r>
          </a:p>
          <a:p>
            <a:endParaRPr lang="en-IN" sz="1800" dirty="0"/>
          </a:p>
          <a:p>
            <a:endParaRPr lang="en-IN" sz="1800" dirty="0"/>
          </a:p>
        </p:txBody>
      </p:sp>
      <p:sp>
        <p:nvSpPr>
          <p:cNvPr id="4" name="TextBox 3">
            <a:extLst>
              <a:ext uri="{FF2B5EF4-FFF2-40B4-BE49-F238E27FC236}">
                <a16:creationId xmlns:a16="http://schemas.microsoft.com/office/drawing/2014/main" id="{D8D0817D-D56C-48F1-817E-178FFF0759F2}"/>
              </a:ext>
            </a:extLst>
          </p:cNvPr>
          <p:cNvSpPr txBox="1"/>
          <p:nvPr/>
        </p:nvSpPr>
        <p:spPr>
          <a:xfrm>
            <a:off x="11173766" y="6492875"/>
            <a:ext cx="1018233" cy="369332"/>
          </a:xfrm>
          <a:prstGeom prst="rect">
            <a:avLst/>
          </a:prstGeom>
          <a:noFill/>
        </p:spPr>
        <p:txBody>
          <a:bodyPr wrap="square" rtlCol="0">
            <a:spAutoFit/>
          </a:bodyPr>
          <a:lstStyle/>
          <a:p>
            <a:r>
              <a:rPr lang="en-IN" dirty="0"/>
              <a:t>Page-3</a:t>
            </a:r>
          </a:p>
        </p:txBody>
      </p:sp>
    </p:spTree>
    <p:extLst>
      <p:ext uri="{BB962C8B-B14F-4D97-AF65-F5344CB8AC3E}">
        <p14:creationId xmlns:p14="http://schemas.microsoft.com/office/powerpoint/2010/main" val="438564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92CC7F-A7A5-48ED-905A-ADA27042B32D}"/>
              </a:ext>
            </a:extLst>
          </p:cNvPr>
          <p:cNvSpPr>
            <a:spLocks noGrp="1"/>
          </p:cNvSpPr>
          <p:nvPr>
            <p:ph idx="1"/>
          </p:nvPr>
        </p:nvSpPr>
        <p:spPr>
          <a:xfrm>
            <a:off x="7239568" y="1396720"/>
            <a:ext cx="4556359" cy="4582049"/>
          </a:xfrm>
        </p:spPr>
        <p:txBody>
          <a:bodyPr>
            <a:noAutofit/>
          </a:bodyPr>
          <a:lstStyle/>
          <a:p>
            <a:pPr marL="0" indent="0">
              <a:buNone/>
            </a:pPr>
            <a:r>
              <a:rPr lang="en-US" sz="1600" dirty="0">
                <a:latin typeface="Arial" panose="020B0604020202020204" pitchFamily="34" charset="0"/>
                <a:cs typeface="Arial" panose="020B0604020202020204" pitchFamily="34" charset="0"/>
              </a:rPr>
              <a:t>The Bank Account Management System is an application for maintaining a person's account in a bank. In this project I tried to show the working of a banking account system and cover the basic functionality of a Bank Account Management System. To develop a project for solving financial applications of a customer in banking environment in order to nurture the needs of an end banking user by providing various ways to perform banking tasks. Also to enable the user’s work space to have additional functionalities which are not provided under a conventional banking project. The Bank Account Management System undertaken as a project is based on relevant technologies. The main aim of this project is to develop software for Bank Account Management System. This project has been developed to carry out the processes easily and quickly, which is not possible with the manuals systems, which are overcome by this software. This project is developed using Spring MVC,JSP and MYSQL use for database connection.</a:t>
            </a:r>
            <a:endParaRPr lang="en-IN" sz="1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E87E49C-0F6A-4903-84D0-208BD90CDCFA}"/>
              </a:ext>
            </a:extLst>
          </p:cNvPr>
          <p:cNvSpPr txBox="1"/>
          <p:nvPr/>
        </p:nvSpPr>
        <p:spPr>
          <a:xfrm>
            <a:off x="11293510" y="6437198"/>
            <a:ext cx="837363" cy="369332"/>
          </a:xfrm>
          <a:prstGeom prst="rect">
            <a:avLst/>
          </a:prstGeom>
          <a:noFill/>
        </p:spPr>
        <p:txBody>
          <a:bodyPr wrap="square" rtlCol="0">
            <a:spAutoFit/>
          </a:bodyPr>
          <a:lstStyle/>
          <a:p>
            <a:r>
              <a:rPr lang="en-IN" dirty="0"/>
              <a:t>Page-4</a:t>
            </a:r>
          </a:p>
        </p:txBody>
      </p:sp>
      <p:pic>
        <p:nvPicPr>
          <p:cNvPr id="10" name="Picture 9">
            <a:extLst>
              <a:ext uri="{FF2B5EF4-FFF2-40B4-BE49-F238E27FC236}">
                <a16:creationId xmlns:a16="http://schemas.microsoft.com/office/drawing/2014/main" id="{9D64B944-3E57-4ED1-BAAD-506BB9AD78CA}"/>
              </a:ext>
            </a:extLst>
          </p:cNvPr>
          <p:cNvPicPr>
            <a:picLocks noChangeAspect="1"/>
          </p:cNvPicPr>
          <p:nvPr/>
        </p:nvPicPr>
        <p:blipFill>
          <a:blip r:embed="rId2"/>
          <a:stretch>
            <a:fillRect/>
          </a:stretch>
        </p:blipFill>
        <p:spPr>
          <a:xfrm>
            <a:off x="0" y="0"/>
            <a:ext cx="6913266" cy="6806530"/>
          </a:xfrm>
          <a:prstGeom prst="rect">
            <a:avLst/>
          </a:prstGeom>
        </p:spPr>
      </p:pic>
      <p:pic>
        <p:nvPicPr>
          <p:cNvPr id="11" name="Picture 10">
            <a:extLst>
              <a:ext uri="{FF2B5EF4-FFF2-40B4-BE49-F238E27FC236}">
                <a16:creationId xmlns:a16="http://schemas.microsoft.com/office/drawing/2014/main" id="{10224FFD-53ED-4E27-B190-C6723337C054}"/>
              </a:ext>
            </a:extLst>
          </p:cNvPr>
          <p:cNvPicPr>
            <a:picLocks noChangeAspect="1"/>
          </p:cNvPicPr>
          <p:nvPr/>
        </p:nvPicPr>
        <p:blipFill>
          <a:blip r:embed="rId3"/>
          <a:stretch>
            <a:fillRect/>
          </a:stretch>
        </p:blipFill>
        <p:spPr>
          <a:xfrm>
            <a:off x="-46678" y="0"/>
            <a:ext cx="6959944" cy="6806530"/>
          </a:xfrm>
          <a:prstGeom prst="rect">
            <a:avLst/>
          </a:prstGeom>
        </p:spPr>
      </p:pic>
      <p:pic>
        <p:nvPicPr>
          <p:cNvPr id="15" name="Picture 14">
            <a:extLst>
              <a:ext uri="{FF2B5EF4-FFF2-40B4-BE49-F238E27FC236}">
                <a16:creationId xmlns:a16="http://schemas.microsoft.com/office/drawing/2014/main" id="{BA0993C3-D817-4CCF-B77E-8573BCBD134D}"/>
              </a:ext>
            </a:extLst>
          </p:cNvPr>
          <p:cNvPicPr>
            <a:picLocks noChangeAspect="1"/>
          </p:cNvPicPr>
          <p:nvPr/>
        </p:nvPicPr>
        <p:blipFill>
          <a:blip r:embed="rId4"/>
          <a:stretch>
            <a:fillRect/>
          </a:stretch>
        </p:blipFill>
        <p:spPr>
          <a:xfrm>
            <a:off x="0" y="2684439"/>
            <a:ext cx="6913266" cy="1810669"/>
          </a:xfrm>
          <a:prstGeom prst="rect">
            <a:avLst/>
          </a:prstGeom>
        </p:spPr>
      </p:pic>
      <p:sp>
        <p:nvSpPr>
          <p:cNvPr id="16" name="TextBox 15">
            <a:extLst>
              <a:ext uri="{FF2B5EF4-FFF2-40B4-BE49-F238E27FC236}">
                <a16:creationId xmlns:a16="http://schemas.microsoft.com/office/drawing/2014/main" id="{C8B035E3-09C8-4202-B828-9EF95BF82526}"/>
              </a:ext>
            </a:extLst>
          </p:cNvPr>
          <p:cNvSpPr txBox="1"/>
          <p:nvPr/>
        </p:nvSpPr>
        <p:spPr>
          <a:xfrm>
            <a:off x="2225356" y="3044279"/>
            <a:ext cx="3928905" cy="769441"/>
          </a:xfrm>
          <a:prstGeom prst="rect">
            <a:avLst/>
          </a:prstGeom>
          <a:noFill/>
        </p:spPr>
        <p:txBody>
          <a:bodyPr wrap="square" rtlCol="0">
            <a:spAutoFit/>
          </a:bodyPr>
          <a:lstStyle/>
          <a:p>
            <a:r>
              <a:rPr lang="en-IN" sz="4400" b="1" dirty="0">
                <a:solidFill>
                  <a:schemeClr val="bg1"/>
                </a:solidFill>
                <a:latin typeface="Arial" panose="020B0604020202020204" pitchFamily="34" charset="0"/>
                <a:cs typeface="Arial" panose="020B0604020202020204" pitchFamily="34" charset="0"/>
              </a:rPr>
              <a:t>Abstract</a:t>
            </a:r>
          </a:p>
        </p:txBody>
      </p:sp>
      <p:sp>
        <p:nvSpPr>
          <p:cNvPr id="17" name="Arrow: Right 16">
            <a:extLst>
              <a:ext uri="{FF2B5EF4-FFF2-40B4-BE49-F238E27FC236}">
                <a16:creationId xmlns:a16="http://schemas.microsoft.com/office/drawing/2014/main" id="{7CA4A831-0BB5-4651-A11E-E38A87F4D38D}"/>
              </a:ext>
            </a:extLst>
          </p:cNvPr>
          <p:cNvSpPr/>
          <p:nvPr/>
        </p:nvSpPr>
        <p:spPr>
          <a:xfrm>
            <a:off x="4843305" y="3217984"/>
            <a:ext cx="753627" cy="479809"/>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83044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8899" r="44938"/>
          <a:stretch/>
        </p:blipFill>
        <p:spPr>
          <a:xfrm>
            <a:off x="-147485" y="-49440"/>
            <a:ext cx="6813755" cy="6907439"/>
          </a:xfrm>
          <a:prstGeom prst="rect">
            <a:avLst/>
          </a:prstGeom>
        </p:spPr>
      </p:pic>
      <p:sp>
        <p:nvSpPr>
          <p:cNvPr id="8" name="Rectangle 7"/>
          <p:cNvSpPr/>
          <p:nvPr/>
        </p:nvSpPr>
        <p:spPr>
          <a:xfrm>
            <a:off x="-182355" y="-49440"/>
            <a:ext cx="6811836"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pic>
        <p:nvPicPr>
          <p:cNvPr id="10"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11" name="Rectangle 10"/>
          <p:cNvSpPr/>
          <p:nvPr/>
        </p:nvSpPr>
        <p:spPr>
          <a:xfrm>
            <a:off x="0" y="2493054"/>
            <a:ext cx="6664351"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12" name="Rectangle 11"/>
          <p:cNvSpPr/>
          <p:nvPr/>
        </p:nvSpPr>
        <p:spPr>
          <a:xfrm>
            <a:off x="1754534" y="2814221"/>
            <a:ext cx="3006032" cy="1140781"/>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3600" dirty="0">
                <a:solidFill>
                  <a:schemeClr val="bg1"/>
                </a:solidFill>
                <a:latin typeface="Arial" panose="020B0604020202020204" pitchFamily="34" charset="0"/>
                <a:cs typeface="Arial" panose="020B0604020202020204" pitchFamily="34" charset="0"/>
              </a:rPr>
              <a:t>AIM</a:t>
            </a:r>
          </a:p>
        </p:txBody>
      </p:sp>
      <p:sp>
        <p:nvSpPr>
          <p:cNvPr id="2" name="Arrow: Right 1">
            <a:extLst>
              <a:ext uri="{FF2B5EF4-FFF2-40B4-BE49-F238E27FC236}">
                <a16:creationId xmlns:a16="http://schemas.microsoft.com/office/drawing/2014/main" id="{1224654B-0E81-40D4-8553-B54E7895D2D9}"/>
              </a:ext>
            </a:extLst>
          </p:cNvPr>
          <p:cNvSpPr/>
          <p:nvPr/>
        </p:nvSpPr>
        <p:spPr>
          <a:xfrm>
            <a:off x="3755254" y="3158232"/>
            <a:ext cx="648070" cy="479394"/>
          </a:xfrm>
          <a:prstGeom prst="rightArrow">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4" name="TextBox 13">
            <a:extLst>
              <a:ext uri="{FF2B5EF4-FFF2-40B4-BE49-F238E27FC236}">
                <a16:creationId xmlns:a16="http://schemas.microsoft.com/office/drawing/2014/main" id="{D4EC4AAD-FB9C-4832-80D8-621A03559544}"/>
              </a:ext>
            </a:extLst>
          </p:cNvPr>
          <p:cNvSpPr txBox="1"/>
          <p:nvPr/>
        </p:nvSpPr>
        <p:spPr>
          <a:xfrm>
            <a:off x="6761286" y="2640896"/>
            <a:ext cx="5205813" cy="1477328"/>
          </a:xfrm>
          <a:prstGeom prst="rect">
            <a:avLst/>
          </a:prstGeom>
          <a:noFill/>
        </p:spPr>
        <p:txBody>
          <a:bodyPr wrap="square">
            <a:spAutoFit/>
          </a:bodyPr>
          <a:lstStyle/>
          <a:p>
            <a:r>
              <a:rPr lang="en-US" dirty="0"/>
              <a:t>The main objective is to create a web-based only system. which will help to maintain the bank account records, Maintain the transaction records of the customers. Easy to track all the banking activity a centralized system to maintain all the bank activity. </a:t>
            </a:r>
            <a:endParaRPr lang="en-IN" dirty="0"/>
          </a:p>
        </p:txBody>
      </p:sp>
      <p:sp>
        <p:nvSpPr>
          <p:cNvPr id="3" name="TextBox 2">
            <a:extLst>
              <a:ext uri="{FF2B5EF4-FFF2-40B4-BE49-F238E27FC236}">
                <a16:creationId xmlns:a16="http://schemas.microsoft.com/office/drawing/2014/main" id="{5FF3B5A4-0CDF-4D70-918D-5B49D60DB49E}"/>
              </a:ext>
            </a:extLst>
          </p:cNvPr>
          <p:cNvSpPr txBox="1"/>
          <p:nvPr/>
        </p:nvSpPr>
        <p:spPr>
          <a:xfrm>
            <a:off x="11268201" y="6436914"/>
            <a:ext cx="914400" cy="369332"/>
          </a:xfrm>
          <a:prstGeom prst="rect">
            <a:avLst/>
          </a:prstGeom>
          <a:noFill/>
        </p:spPr>
        <p:txBody>
          <a:bodyPr wrap="square" rtlCol="0">
            <a:spAutoFit/>
          </a:bodyPr>
          <a:lstStyle/>
          <a:p>
            <a:r>
              <a:rPr lang="en-US" dirty="0"/>
              <a:t>Page-5</a:t>
            </a:r>
            <a:endParaRPr lang="en-IN" dirty="0"/>
          </a:p>
        </p:txBody>
      </p:sp>
    </p:spTree>
    <p:extLst>
      <p:ext uri="{BB962C8B-B14F-4D97-AF65-F5344CB8AC3E}">
        <p14:creationId xmlns:p14="http://schemas.microsoft.com/office/powerpoint/2010/main" val="1185112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21792" t="1699" r="33291"/>
          <a:stretch/>
        </p:blipFill>
        <p:spPr>
          <a:xfrm>
            <a:off x="-200025" y="-12688"/>
            <a:ext cx="6843712" cy="6870688"/>
          </a:xfrm>
          <a:prstGeom prst="rect">
            <a:avLst/>
          </a:prstGeom>
        </p:spPr>
      </p:pic>
      <p:sp>
        <p:nvSpPr>
          <p:cNvPr id="5" name="Rectangle 4"/>
          <p:cNvSpPr/>
          <p:nvPr/>
        </p:nvSpPr>
        <p:spPr>
          <a:xfrm>
            <a:off x="-180436" y="-12688"/>
            <a:ext cx="4941002" cy="6858000"/>
          </a:xfrm>
          <a:prstGeom prst="rect">
            <a:avLst/>
          </a:prstGeom>
          <a:gradFill>
            <a:gsLst>
              <a:gs pos="28000">
                <a:schemeClr val="tx1">
                  <a:alpha val="0"/>
                  <a:lumMod val="0"/>
                </a:schemeClr>
              </a:gs>
              <a:gs pos="100000">
                <a:schemeClr val="tx1">
                  <a:lumMod val="75000"/>
                  <a:lumOff val="2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a:p>
        </p:txBody>
      </p:sp>
      <p:pic>
        <p:nvPicPr>
          <p:cNvPr id="7" name="Picture 11" descr="Mahindra Logo.png"/>
          <p:cNvPicPr>
            <a:picLocks noChangeAspect="1"/>
          </p:cNvPicPr>
          <p:nvPr/>
        </p:nvPicPr>
        <p:blipFill>
          <a:blip r:embed="rId3"/>
          <a:stretch>
            <a:fillRect/>
          </a:stretch>
        </p:blipFill>
        <p:spPr bwMode="gray">
          <a:xfrm>
            <a:off x="10730469" y="236420"/>
            <a:ext cx="1075465" cy="296988"/>
          </a:xfrm>
          <a:prstGeom prst="rect">
            <a:avLst/>
          </a:prstGeom>
        </p:spPr>
      </p:pic>
      <p:sp>
        <p:nvSpPr>
          <p:cNvPr id="8" name="Rectangle 7"/>
          <p:cNvSpPr/>
          <p:nvPr/>
        </p:nvSpPr>
        <p:spPr>
          <a:xfrm>
            <a:off x="-200025" y="2530782"/>
            <a:ext cx="6843712" cy="1809750"/>
          </a:xfrm>
          <a:prstGeom prst="rect">
            <a:avLst/>
          </a:prstGeom>
          <a:gradFill>
            <a:gsLst>
              <a:gs pos="0">
                <a:srgbClr val="E51937"/>
              </a:gs>
              <a:gs pos="95000">
                <a:schemeClr val="bg1">
                  <a:alpha val="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a:p>
        </p:txBody>
      </p:sp>
      <p:sp>
        <p:nvSpPr>
          <p:cNvPr id="9" name="Rectangle 8"/>
          <p:cNvSpPr/>
          <p:nvPr/>
        </p:nvSpPr>
        <p:spPr>
          <a:xfrm>
            <a:off x="1754534" y="2902997"/>
            <a:ext cx="3006032" cy="1052005"/>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900" dirty="0">
                <a:solidFill>
                  <a:schemeClr val="bg1"/>
                </a:solidFill>
                <a:latin typeface="Arial" panose="020B0604020202020204" pitchFamily="34" charset="0"/>
                <a:cs typeface="Arial" panose="020B0604020202020204" pitchFamily="34" charset="0"/>
              </a:rPr>
              <a:t>Problem Description</a:t>
            </a:r>
          </a:p>
        </p:txBody>
      </p:sp>
      <p:sp>
        <p:nvSpPr>
          <p:cNvPr id="3" name="Arrow: Right 2">
            <a:extLst>
              <a:ext uri="{FF2B5EF4-FFF2-40B4-BE49-F238E27FC236}">
                <a16:creationId xmlns:a16="http://schemas.microsoft.com/office/drawing/2014/main" id="{DA9B1C2C-1EAE-4BE6-A54B-BE95E2747995}"/>
              </a:ext>
            </a:extLst>
          </p:cNvPr>
          <p:cNvSpPr/>
          <p:nvPr/>
        </p:nvSpPr>
        <p:spPr>
          <a:xfrm>
            <a:off x="4099365" y="3266982"/>
            <a:ext cx="612559" cy="337351"/>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sp>
        <p:nvSpPr>
          <p:cNvPr id="10" name="TextBox 9">
            <a:extLst>
              <a:ext uri="{FF2B5EF4-FFF2-40B4-BE49-F238E27FC236}">
                <a16:creationId xmlns:a16="http://schemas.microsoft.com/office/drawing/2014/main" id="{926C76B8-9C8C-4BA0-B27A-4933B080B787}"/>
              </a:ext>
            </a:extLst>
          </p:cNvPr>
          <p:cNvSpPr txBox="1"/>
          <p:nvPr/>
        </p:nvSpPr>
        <p:spPr>
          <a:xfrm>
            <a:off x="7198424" y="2090277"/>
            <a:ext cx="4607510" cy="2862322"/>
          </a:xfrm>
          <a:prstGeom prst="rect">
            <a:avLst/>
          </a:prstGeom>
          <a:noFill/>
        </p:spPr>
        <p:txBody>
          <a:bodyPr wrap="square" rtlCol="0">
            <a:spAutoFit/>
          </a:bodyPr>
          <a:lstStyle/>
          <a:p>
            <a:r>
              <a:rPr lang="en-IN" sz="2000" dirty="0"/>
              <a:t>The bank management system is an application for maintaining a person’s account in a bank. The system provides the access to the customer to create an account, deposit/withdraw the cash from his account, also to view reports of all accounts present. The following presentation provides the specifications for the system.</a:t>
            </a:r>
          </a:p>
        </p:txBody>
      </p:sp>
      <p:sp>
        <p:nvSpPr>
          <p:cNvPr id="2" name="TextBox 1">
            <a:extLst>
              <a:ext uri="{FF2B5EF4-FFF2-40B4-BE49-F238E27FC236}">
                <a16:creationId xmlns:a16="http://schemas.microsoft.com/office/drawing/2014/main" id="{1CBFD875-1CC8-454A-85CD-A707C0639E36}"/>
              </a:ext>
            </a:extLst>
          </p:cNvPr>
          <p:cNvSpPr txBox="1"/>
          <p:nvPr/>
        </p:nvSpPr>
        <p:spPr>
          <a:xfrm>
            <a:off x="11133575" y="6436914"/>
            <a:ext cx="931796" cy="369332"/>
          </a:xfrm>
          <a:prstGeom prst="rect">
            <a:avLst/>
          </a:prstGeom>
          <a:noFill/>
        </p:spPr>
        <p:txBody>
          <a:bodyPr wrap="square" rtlCol="0">
            <a:spAutoFit/>
          </a:bodyPr>
          <a:lstStyle/>
          <a:p>
            <a:r>
              <a:rPr lang="en-US" dirty="0"/>
              <a:t>Page-6</a:t>
            </a:r>
            <a:endParaRPr lang="en-IN" dirty="0"/>
          </a:p>
        </p:txBody>
      </p:sp>
    </p:spTree>
    <p:extLst>
      <p:ext uri="{BB962C8B-B14F-4D97-AF65-F5344CB8AC3E}">
        <p14:creationId xmlns:p14="http://schemas.microsoft.com/office/powerpoint/2010/main" val="1853331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DBA351A-B9D0-4511-998A-6ED6FAA9158B}"/>
              </a:ext>
            </a:extLst>
          </p:cNvPr>
          <p:cNvPicPr>
            <a:picLocks noGrp="1" noChangeAspect="1"/>
          </p:cNvPicPr>
          <p:nvPr>
            <p:ph idx="1"/>
          </p:nvPr>
        </p:nvPicPr>
        <p:blipFill>
          <a:blip r:embed="rId2"/>
          <a:stretch>
            <a:fillRect/>
          </a:stretch>
        </p:blipFill>
        <p:spPr>
          <a:xfrm>
            <a:off x="0" y="0"/>
            <a:ext cx="6713976" cy="6858000"/>
          </a:xfrm>
          <a:prstGeom prst="rect">
            <a:avLst/>
          </a:prstGeom>
        </p:spPr>
      </p:pic>
      <p:pic>
        <p:nvPicPr>
          <p:cNvPr id="9" name="Picture 8">
            <a:extLst>
              <a:ext uri="{FF2B5EF4-FFF2-40B4-BE49-F238E27FC236}">
                <a16:creationId xmlns:a16="http://schemas.microsoft.com/office/drawing/2014/main" id="{7D91E321-F0B9-457E-A9FA-334561247CF4}"/>
              </a:ext>
            </a:extLst>
          </p:cNvPr>
          <p:cNvPicPr>
            <a:picLocks noChangeAspect="1"/>
          </p:cNvPicPr>
          <p:nvPr/>
        </p:nvPicPr>
        <p:blipFill>
          <a:blip r:embed="rId3"/>
          <a:stretch>
            <a:fillRect/>
          </a:stretch>
        </p:blipFill>
        <p:spPr>
          <a:xfrm>
            <a:off x="-1" y="0"/>
            <a:ext cx="6713975" cy="6858000"/>
          </a:xfrm>
          <a:prstGeom prst="rect">
            <a:avLst/>
          </a:prstGeom>
        </p:spPr>
      </p:pic>
      <p:pic>
        <p:nvPicPr>
          <p:cNvPr id="10" name="Picture 9">
            <a:extLst>
              <a:ext uri="{FF2B5EF4-FFF2-40B4-BE49-F238E27FC236}">
                <a16:creationId xmlns:a16="http://schemas.microsoft.com/office/drawing/2014/main" id="{8C30A6FB-9793-4C9B-9A1F-491A7EDBAF08}"/>
              </a:ext>
            </a:extLst>
          </p:cNvPr>
          <p:cNvPicPr>
            <a:picLocks noChangeAspect="1"/>
          </p:cNvPicPr>
          <p:nvPr/>
        </p:nvPicPr>
        <p:blipFill>
          <a:blip r:embed="rId4"/>
          <a:stretch>
            <a:fillRect/>
          </a:stretch>
        </p:blipFill>
        <p:spPr>
          <a:xfrm>
            <a:off x="0" y="2523665"/>
            <a:ext cx="6713975" cy="1810669"/>
          </a:xfrm>
          <a:prstGeom prst="rect">
            <a:avLst/>
          </a:prstGeom>
        </p:spPr>
      </p:pic>
      <p:sp>
        <p:nvSpPr>
          <p:cNvPr id="11" name="TextBox 10">
            <a:extLst>
              <a:ext uri="{FF2B5EF4-FFF2-40B4-BE49-F238E27FC236}">
                <a16:creationId xmlns:a16="http://schemas.microsoft.com/office/drawing/2014/main" id="{56A6462C-BA17-4165-ACAF-8F0DC82E0BA6}"/>
              </a:ext>
            </a:extLst>
          </p:cNvPr>
          <p:cNvSpPr txBox="1"/>
          <p:nvPr/>
        </p:nvSpPr>
        <p:spPr>
          <a:xfrm>
            <a:off x="7295105" y="1195754"/>
            <a:ext cx="4260500" cy="5078313"/>
          </a:xfrm>
          <a:prstGeom prst="rect">
            <a:avLst/>
          </a:prstGeom>
          <a:noFill/>
        </p:spPr>
        <p:txBody>
          <a:bodyPr wrap="square" rtlCol="0">
            <a:spAutoFit/>
          </a:bodyPr>
          <a:lstStyle/>
          <a:p>
            <a:pPr marL="285750" indent="-285750">
              <a:buFont typeface="Arial" panose="020B0604020202020204" pitchFamily="34" charset="0"/>
              <a:buChar char="•"/>
            </a:pPr>
            <a:r>
              <a:rPr lang="en-US" b="1" dirty="0"/>
              <a:t>Create Account </a:t>
            </a:r>
            <a:r>
              <a:rPr lang="en-US" dirty="0"/>
              <a:t>– The user needs to create new account first to get a unique account number to login.</a:t>
            </a:r>
          </a:p>
          <a:p>
            <a:pPr marL="285750" indent="-285750">
              <a:buFont typeface="Arial" panose="020B0604020202020204" pitchFamily="34" charset="0"/>
              <a:buChar char="•"/>
            </a:pPr>
            <a:r>
              <a:rPr lang="en-US" b="1" dirty="0"/>
              <a:t>Login </a:t>
            </a:r>
            <a:r>
              <a:rPr lang="en-US" dirty="0"/>
              <a:t>– After creating an account, The user need to login first to enable to access the system.</a:t>
            </a:r>
          </a:p>
          <a:p>
            <a:pPr marL="285750" indent="-285750">
              <a:buFont typeface="Arial" panose="020B0604020202020204" pitchFamily="34" charset="0"/>
              <a:buChar char="•"/>
            </a:pPr>
            <a:r>
              <a:rPr lang="en-US" b="1" dirty="0"/>
              <a:t>Manage Account </a:t>
            </a:r>
            <a:r>
              <a:rPr lang="en-US" dirty="0"/>
              <a:t>– The user can view his/her account status such account number, current balance in your account, and the account type.</a:t>
            </a:r>
          </a:p>
          <a:p>
            <a:pPr marL="285750" indent="-285750">
              <a:buFont typeface="Arial" panose="020B0604020202020204" pitchFamily="34" charset="0"/>
              <a:buChar char="•"/>
            </a:pPr>
            <a:r>
              <a:rPr lang="en-US" b="1" dirty="0"/>
              <a:t>Money Transfer </a:t>
            </a:r>
            <a:r>
              <a:rPr lang="en-US" dirty="0"/>
              <a:t>– The user can transfer money from one bank account to another bank account.</a:t>
            </a:r>
          </a:p>
          <a:p>
            <a:pPr marL="285750" indent="-285750">
              <a:buFont typeface="Arial" panose="020B0604020202020204" pitchFamily="34" charset="0"/>
              <a:buChar char="•"/>
            </a:pPr>
            <a:r>
              <a:rPr lang="en-US" b="1" dirty="0"/>
              <a:t>Loan application </a:t>
            </a:r>
            <a:r>
              <a:rPr lang="en-US" dirty="0"/>
              <a:t>– The user can request a loan to the bank.</a:t>
            </a:r>
          </a:p>
          <a:p>
            <a:pPr marL="285750" indent="-285750">
              <a:buFont typeface="Arial" panose="020B0604020202020204" pitchFamily="34" charset="0"/>
              <a:buChar char="•"/>
            </a:pPr>
            <a:r>
              <a:rPr lang="en-US" b="1" dirty="0"/>
              <a:t>Manage Profile </a:t>
            </a:r>
            <a:r>
              <a:rPr lang="en-US" dirty="0"/>
              <a:t>– The user can edit details information and can change password.</a:t>
            </a:r>
            <a:endParaRPr lang="en-IN" dirty="0"/>
          </a:p>
        </p:txBody>
      </p:sp>
      <p:sp>
        <p:nvSpPr>
          <p:cNvPr id="12" name="TextBox 11">
            <a:extLst>
              <a:ext uri="{FF2B5EF4-FFF2-40B4-BE49-F238E27FC236}">
                <a16:creationId xmlns:a16="http://schemas.microsoft.com/office/drawing/2014/main" id="{CF1E5F39-CFBF-42A4-ACCC-D187B640CB86}"/>
              </a:ext>
            </a:extLst>
          </p:cNvPr>
          <p:cNvSpPr txBox="1"/>
          <p:nvPr/>
        </p:nvSpPr>
        <p:spPr>
          <a:xfrm>
            <a:off x="341644" y="3059667"/>
            <a:ext cx="6372331" cy="646331"/>
          </a:xfrm>
          <a:prstGeom prst="rect">
            <a:avLst/>
          </a:prstGeom>
          <a:noFill/>
        </p:spPr>
        <p:txBody>
          <a:bodyPr wrap="square" rtlCol="0">
            <a:spAutoFit/>
          </a:bodyPr>
          <a:lstStyle/>
          <a:p>
            <a:r>
              <a:rPr lang="en-IN" sz="3600" b="1" dirty="0">
                <a:solidFill>
                  <a:schemeClr val="bg1"/>
                </a:solidFill>
                <a:latin typeface="Arial" panose="020B0604020202020204" pitchFamily="34" charset="0"/>
                <a:cs typeface="Arial" panose="020B0604020202020204" pitchFamily="34" charset="0"/>
              </a:rPr>
              <a:t>User Features of the Project</a:t>
            </a:r>
          </a:p>
        </p:txBody>
      </p:sp>
      <p:sp>
        <p:nvSpPr>
          <p:cNvPr id="13" name="TextBox 12">
            <a:extLst>
              <a:ext uri="{FF2B5EF4-FFF2-40B4-BE49-F238E27FC236}">
                <a16:creationId xmlns:a16="http://schemas.microsoft.com/office/drawing/2014/main" id="{E03F04C5-9153-40DB-AD6C-2D2B59DA8ACC}"/>
              </a:ext>
            </a:extLst>
          </p:cNvPr>
          <p:cNvSpPr txBox="1"/>
          <p:nvPr/>
        </p:nvSpPr>
        <p:spPr>
          <a:xfrm>
            <a:off x="11304396" y="6511332"/>
            <a:ext cx="887604" cy="369332"/>
          </a:xfrm>
          <a:prstGeom prst="rect">
            <a:avLst/>
          </a:prstGeom>
          <a:noFill/>
        </p:spPr>
        <p:txBody>
          <a:bodyPr wrap="square" rtlCol="0">
            <a:spAutoFit/>
          </a:bodyPr>
          <a:lstStyle/>
          <a:p>
            <a:r>
              <a:rPr lang="en-IN" dirty="0"/>
              <a:t>Page-7</a:t>
            </a:r>
          </a:p>
        </p:txBody>
      </p:sp>
    </p:spTree>
    <p:extLst>
      <p:ext uri="{BB962C8B-B14F-4D97-AF65-F5344CB8AC3E}">
        <p14:creationId xmlns:p14="http://schemas.microsoft.com/office/powerpoint/2010/main" val="1726130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1" descr="Mahindra Logo.png"/>
          <p:cNvPicPr>
            <a:picLocks noChangeAspect="1"/>
          </p:cNvPicPr>
          <p:nvPr/>
        </p:nvPicPr>
        <p:blipFill>
          <a:blip r:embed="rId2"/>
          <a:stretch>
            <a:fillRect/>
          </a:stretch>
        </p:blipFill>
        <p:spPr bwMode="gray">
          <a:xfrm>
            <a:off x="10730469" y="236420"/>
            <a:ext cx="1075465" cy="296988"/>
          </a:xfrm>
          <a:prstGeom prst="rect">
            <a:avLst/>
          </a:prstGeom>
        </p:spPr>
      </p:pic>
      <p:sp>
        <p:nvSpPr>
          <p:cNvPr id="9" name="Rectangle 8"/>
          <p:cNvSpPr/>
          <p:nvPr/>
        </p:nvSpPr>
        <p:spPr>
          <a:xfrm>
            <a:off x="2791101" y="2183906"/>
            <a:ext cx="2384581" cy="89220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rtlCol="0" anchor="ctr"/>
          <a:lstStyle/>
          <a:p>
            <a:pPr algn="r"/>
            <a:r>
              <a:rPr lang="en-US" sz="2900">
                <a:solidFill>
                  <a:schemeClr val="bg1"/>
                </a:solidFill>
                <a:latin typeface="Arial" panose="020B0604020202020204" pitchFamily="34" charset="0"/>
                <a:cs typeface="Arial" panose="020B0604020202020204" pitchFamily="34" charset="0"/>
              </a:rPr>
              <a:t>TecM</a:t>
            </a:r>
            <a:r>
              <a:rPr lang="en-US" sz="2900" dirty="0">
                <a:solidFill>
                  <a:schemeClr val="bg1"/>
                </a:solidFill>
                <a:latin typeface="Arial" panose="020B0604020202020204" pitchFamily="34" charset="0"/>
                <a:cs typeface="Arial" panose="020B0604020202020204" pitchFamily="34" charset="0"/>
              </a:rPr>
              <a:t> Advantage</a:t>
            </a:r>
          </a:p>
        </p:txBody>
      </p:sp>
      <p:sp>
        <p:nvSpPr>
          <p:cNvPr id="10" name="Rectangle 9"/>
          <p:cNvSpPr/>
          <p:nvPr/>
        </p:nvSpPr>
        <p:spPr>
          <a:xfrm>
            <a:off x="4165530" y="1473612"/>
            <a:ext cx="4401422" cy="3786486"/>
          </a:xfrm>
          <a:prstGeom prst="rect">
            <a:avLst/>
          </a:prstGeom>
          <a:noFill/>
          <a:ln>
            <a:noFill/>
          </a:ln>
        </p:spPr>
        <p:style>
          <a:lnRef idx="1">
            <a:schemeClr val="accent1"/>
          </a:lnRef>
          <a:fillRef idx="0">
            <a:schemeClr val="accent1"/>
          </a:fillRef>
          <a:effectRef idx="0">
            <a:schemeClr val="accent1"/>
          </a:effectRef>
          <a:fontRef idx="minor">
            <a:schemeClr val="tx1"/>
          </a:fontRef>
        </p:style>
        <p:txBody>
          <a:bodyPr wrap="square" rtlCol="0" anchor="ctr">
            <a:spAutoFit/>
          </a:bodyPr>
          <a:lstStyle/>
          <a:p>
            <a:pPr fontAlgn="base">
              <a:lnSpc>
                <a:spcPct val="107000"/>
              </a:lnSpc>
              <a:spcAft>
                <a:spcPts val="1500"/>
              </a:spcAft>
            </a:pPr>
            <a:r>
              <a:rPr lang="en-US" sz="2000"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Software Requirements:</a:t>
            </a:r>
          </a:p>
          <a:p>
            <a:pPr fontAlgn="base">
              <a:lnSpc>
                <a:spcPct val="107000"/>
              </a:lnSpc>
              <a:spcAft>
                <a:spcPts val="1500"/>
              </a:spcAft>
            </a:pPr>
            <a:endParaRPr lang="en-US"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endParaRPr>
          </a:p>
          <a:p>
            <a:pPr fontAlgn="base">
              <a:lnSpc>
                <a:spcPct val="107000"/>
              </a:lnSpc>
              <a:spcAft>
                <a:spcPts val="1500"/>
              </a:spcAft>
            </a:pPr>
            <a:r>
              <a:rPr lang="en-US"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Front-End : </a:t>
            </a:r>
            <a:r>
              <a:rPr lang="en-US" sz="2000" dirty="0" err="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Jsp</a:t>
            </a:r>
            <a:r>
              <a:rPr lang="en-US"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Html, CSS, JS.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2400"/>
              </a:spcAft>
            </a:pPr>
            <a:r>
              <a:rPr lang="en-US"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Server-side:</a:t>
            </a:r>
            <a:r>
              <a:rPr lang="en-US"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Servlet.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2400"/>
              </a:spcAft>
            </a:pPr>
            <a:r>
              <a:rPr lang="en-US"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Back-end:</a:t>
            </a:r>
            <a:r>
              <a:rPr lang="en-US"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MYSQL.</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fontAlgn="base">
              <a:lnSpc>
                <a:spcPct val="107000"/>
              </a:lnSpc>
              <a:spcAft>
                <a:spcPts val="2400"/>
              </a:spcAft>
            </a:pPr>
            <a:r>
              <a:rPr lang="en-US" sz="20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Server:</a:t>
            </a:r>
            <a:r>
              <a:rPr lang="en-US" sz="20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Tomcat 8.5.</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930"/>
              </a:lnSpc>
            </a:pPr>
            <a:endParaRPr lang="en-US" sz="12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D49E179-9CB2-432A-AAD9-AE54C90F2E0C}"/>
              </a:ext>
            </a:extLst>
          </p:cNvPr>
          <p:cNvSpPr txBox="1"/>
          <p:nvPr/>
        </p:nvSpPr>
        <p:spPr>
          <a:xfrm>
            <a:off x="11384782" y="6530904"/>
            <a:ext cx="817266"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n-US" sz="1600" dirty="0">
                <a:latin typeface="+mj-lt"/>
              </a:rPr>
              <a:t>Page-8</a:t>
            </a:r>
            <a:endParaRPr lang="en-IN" sz="1200" dirty="0">
              <a:latin typeface="+mj-lt"/>
            </a:endParaRPr>
          </a:p>
        </p:txBody>
      </p:sp>
      <p:graphicFrame>
        <p:nvGraphicFramePr>
          <p:cNvPr id="4" name="Diagram 3">
            <a:extLst>
              <a:ext uri="{FF2B5EF4-FFF2-40B4-BE49-F238E27FC236}">
                <a16:creationId xmlns:a16="http://schemas.microsoft.com/office/drawing/2014/main" id="{7D5106DC-F8B4-4F59-A780-995F77CF65C0}"/>
              </a:ext>
            </a:extLst>
          </p:cNvPr>
          <p:cNvGraphicFramePr/>
          <p:nvPr>
            <p:extLst>
              <p:ext uri="{D42A27DB-BD31-4B8C-83A1-F6EECF244321}">
                <p14:modId xmlns:p14="http://schemas.microsoft.com/office/powerpoint/2010/main" val="3134532101"/>
              </p:ext>
            </p:extLst>
          </p:nvPr>
        </p:nvGraphicFramePr>
        <p:xfrm>
          <a:off x="1" y="0"/>
          <a:ext cx="11997732"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2800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D75579-79DB-4D1C-8B08-93693DCA1B20}"/>
              </a:ext>
            </a:extLst>
          </p:cNvPr>
          <p:cNvSpPr>
            <a:spLocks noGrp="1"/>
          </p:cNvSpPr>
          <p:nvPr>
            <p:ph type="title"/>
          </p:nvPr>
        </p:nvSpPr>
        <p:spPr>
          <a:xfrm>
            <a:off x="3577700" y="365125"/>
            <a:ext cx="7776099" cy="1325563"/>
          </a:xfrm>
        </p:spPr>
        <p:txBody>
          <a:bodyPr/>
          <a:lstStyle/>
          <a:p>
            <a:r>
              <a:rPr lang="en-IN" dirty="0">
                <a:solidFill>
                  <a:schemeClr val="tx1"/>
                </a:solidFill>
              </a:rPr>
              <a:t>ER Diagram</a:t>
            </a:r>
          </a:p>
        </p:txBody>
      </p:sp>
      <p:pic>
        <p:nvPicPr>
          <p:cNvPr id="5" name="Picture 4">
            <a:extLst>
              <a:ext uri="{FF2B5EF4-FFF2-40B4-BE49-F238E27FC236}">
                <a16:creationId xmlns:a16="http://schemas.microsoft.com/office/drawing/2014/main" id="{6D6F8183-A8FA-4508-A97B-177A08311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571" y="1574647"/>
            <a:ext cx="5464843" cy="4563054"/>
          </a:xfrm>
          <a:prstGeom prst="rect">
            <a:avLst/>
          </a:prstGeom>
        </p:spPr>
      </p:pic>
      <p:sp>
        <p:nvSpPr>
          <p:cNvPr id="2" name="TextBox 1">
            <a:extLst>
              <a:ext uri="{FF2B5EF4-FFF2-40B4-BE49-F238E27FC236}">
                <a16:creationId xmlns:a16="http://schemas.microsoft.com/office/drawing/2014/main" id="{4675C0E3-D8E9-4A70-8CA9-F0DC9C247252}"/>
              </a:ext>
            </a:extLst>
          </p:cNvPr>
          <p:cNvSpPr txBox="1"/>
          <p:nvPr/>
        </p:nvSpPr>
        <p:spPr>
          <a:xfrm>
            <a:off x="11244105" y="6521380"/>
            <a:ext cx="947895" cy="369332"/>
          </a:xfrm>
          <a:prstGeom prst="rect">
            <a:avLst/>
          </a:prstGeom>
          <a:noFill/>
        </p:spPr>
        <p:txBody>
          <a:bodyPr wrap="square" rtlCol="0">
            <a:spAutoFit/>
          </a:bodyPr>
          <a:lstStyle/>
          <a:p>
            <a:endParaRPr lang="en-IN" dirty="0"/>
          </a:p>
        </p:txBody>
      </p:sp>
      <p:sp>
        <p:nvSpPr>
          <p:cNvPr id="4" name="TextBox 3">
            <a:extLst>
              <a:ext uri="{FF2B5EF4-FFF2-40B4-BE49-F238E27FC236}">
                <a16:creationId xmlns:a16="http://schemas.microsoft.com/office/drawing/2014/main" id="{BBD04DE6-C878-40D3-8516-CB11FECE47BF}"/>
              </a:ext>
            </a:extLst>
          </p:cNvPr>
          <p:cNvSpPr txBox="1"/>
          <p:nvPr/>
        </p:nvSpPr>
        <p:spPr>
          <a:xfrm>
            <a:off x="11244104" y="6470505"/>
            <a:ext cx="947895" cy="338554"/>
          </a:xfrm>
          <a:prstGeom prst="rect">
            <a:avLst/>
          </a:prstGeom>
          <a:noFill/>
        </p:spPr>
        <p:txBody>
          <a:bodyPr wrap="square" rtlCol="0">
            <a:spAutoFit/>
          </a:bodyPr>
          <a:lstStyle/>
          <a:p>
            <a:r>
              <a:rPr lang="en-US" sz="1600" dirty="0"/>
              <a:t>Page-9</a:t>
            </a:r>
            <a:endParaRPr lang="en-IN" sz="1600" dirty="0"/>
          </a:p>
        </p:txBody>
      </p:sp>
    </p:spTree>
    <p:extLst>
      <p:ext uri="{BB962C8B-B14F-4D97-AF65-F5344CB8AC3E}">
        <p14:creationId xmlns:p14="http://schemas.microsoft.com/office/powerpoint/2010/main" val="349071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ch Mahindra Template 2014">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extLst>
    <a:ext uri="{05A4C25C-085E-4340-85A3-A5531E510DB2}">
      <thm15:themeFamily xmlns:thm15="http://schemas.microsoft.com/office/thememl/2012/main" name="Blank" id="{7B4783D4-6755-430F-BBC4-A4C94B4EEC30}" vid="{CDBCB8E5-57BC-48E2-A584-2A33B0DDBD7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rvice_x0020_Line xmlns="605782e4-1af4-41fc-b1fc-c0bc654f2c7d">NA</Service_x0020_Line>
    <LikesCount xmlns="http://schemas.microsoft.com/sharepoint/v3" xsi:nil="true"/>
    <Domain xmlns="605782e4-1af4-41fc-b1fc-c0bc654f2c7d">NA</Domain>
    <Document_x0020_Classification xmlns="605782e4-1af4-41fc-b1fc-c0bc654f2c7d">Others</Document_x0020_Classification>
    <Ratings xmlns="http://schemas.microsoft.com/sharepoint/v3" xsi:nil="true"/>
    <LikedBy xmlns="http://schemas.microsoft.com/sharepoint/v3">
      <UserInfo>
        <DisplayName/>
        <AccountId xsi:nil="true"/>
        <AccountType/>
      </UserInfo>
    </LikedBy>
    <Document_x0020_Classification0 xmlns="7dca530f-6bff-4223-9bc4-47d9342e301d">Process &amp; Service Offering</Document_x0020_Classification0>
    <Service_x0020_Offering xmlns="605782e4-1af4-41fc-b1fc-c0bc654f2c7d">NA</Service_x0020_Offering>
    <Technology xmlns="605782e4-1af4-41fc-b1fc-c0bc654f2c7d">NA</Technology>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51D4C135EE2C439665C084D98C3C4D" ma:contentTypeVersion="7" ma:contentTypeDescription="Create a new document." ma:contentTypeScope="" ma:versionID="51bb325a30a58b6667810b4b0f1eea26">
  <xsd:schema xmlns:xsd="http://www.w3.org/2001/XMLSchema" xmlns:xs="http://www.w3.org/2001/XMLSchema" xmlns:p="http://schemas.microsoft.com/office/2006/metadata/properties" xmlns:ns1="http://schemas.microsoft.com/sharepoint/v3" xmlns:ns3="7dca530f-6bff-4223-9bc4-47d9342e301d" xmlns:ns4="605782e4-1af4-41fc-b1fc-c0bc654f2c7d" targetNamespace="http://schemas.microsoft.com/office/2006/metadata/properties" ma:root="true" ma:fieldsID="261d5f0f1118591d597a210d8970500b" ns1:_="" ns3:_="" ns4:_="">
    <xsd:import namespace="http://schemas.microsoft.com/sharepoint/v3"/>
    <xsd:import namespace="7dca530f-6bff-4223-9bc4-47d9342e301d"/>
    <xsd:import namespace="605782e4-1af4-41fc-b1fc-c0bc654f2c7d"/>
    <xsd:element name="properties">
      <xsd:complexType>
        <xsd:sequence>
          <xsd:element name="documentManagement">
            <xsd:complexType>
              <xsd:all>
                <xsd:element ref="ns3:Document_x0020_Classification0"/>
                <xsd:element ref="ns4:Document_x0020_Classification"/>
                <xsd:element ref="ns4:Service_x0020_Offering"/>
                <xsd:element ref="ns4:Service_x0020_Line"/>
                <xsd:element ref="ns4:Technology"/>
                <xsd:element ref="ns4:Domain"/>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5" nillable="true" ma:displayName="Rating (0-5)" ma:decimals="2" ma:description="Average value of all the ratings that have been submitted" ma:internalName="AverageRating" ma:readOnly="true">
      <xsd:simpleType>
        <xsd:restriction base="dms:Number"/>
      </xsd:simpleType>
    </xsd:element>
    <xsd:element name="RatingCount" ma:index="16" nillable="true" ma:displayName="Number of Ratings" ma:decimals="0" ma:description="Number of ratings submitted" ma:internalName="RatingCount" ma:readOnly="true">
      <xsd:simpleType>
        <xsd:restriction base="dms:Number"/>
      </xsd:simpleType>
    </xsd:element>
    <xsd:element name="RatedBy" ma:index="17"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18" nillable="true" ma:displayName="User ratings" ma:description="User ratings for the item" ma:hidden="true" ma:internalName="Ratings">
      <xsd:simpleType>
        <xsd:restriction base="dms:Note"/>
      </xsd:simpleType>
    </xsd:element>
    <xsd:element name="LikesCount" ma:index="19" nillable="true" ma:displayName="Number of Likes" ma:internalName="LikesCount">
      <xsd:simpleType>
        <xsd:restriction base="dms:Unknown"/>
      </xsd:simpleType>
    </xsd:element>
    <xsd:element name="LikedBy" ma:index="20"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7dca530f-6bff-4223-9bc4-47d9342e301d" elementFormDefault="qualified">
    <xsd:import namespace="http://schemas.microsoft.com/office/2006/documentManagement/types"/>
    <xsd:import namespace="http://schemas.microsoft.com/office/infopath/2007/PartnerControls"/>
    <xsd:element name="Document_x0020_Classification0" ma:index="3" ma:displayName="Document Classification" ma:default="Delivery" ma:format="Dropdown" ma:internalName="Document_x0020_Classification0">
      <xsd:simpleType>
        <xsd:restriction base="dms:Choice">
          <xsd:enumeration value="Delivery"/>
          <xsd:enumeration value="Sales &amp; Presales"/>
          <xsd:enumeration value="Process &amp; Service Offering"/>
          <xsd:enumeration value="Alliances"/>
          <xsd:enumeration value="Operations"/>
        </xsd:restriction>
      </xsd:simpleType>
    </xsd:element>
  </xsd:schema>
  <xsd:schema xmlns:xsd="http://www.w3.org/2001/XMLSchema" xmlns:xs="http://www.w3.org/2001/XMLSchema" xmlns:dms="http://schemas.microsoft.com/office/2006/documentManagement/types" xmlns:pc="http://schemas.microsoft.com/office/infopath/2007/PartnerControls" targetNamespace="605782e4-1af4-41fc-b1fc-c0bc654f2c7d" elementFormDefault="qualified">
    <xsd:import namespace="http://schemas.microsoft.com/office/2006/documentManagement/types"/>
    <xsd:import namespace="http://schemas.microsoft.com/office/infopath/2007/PartnerControls"/>
    <xsd:element name="Document_x0020_Classification" ma:index="4" ma:displayName="Document Sub Classification" ma:format="Dropdown" ma:internalName="Document_x0020_Classification">
      <xsd:simpleType>
        <xsd:restriction base="dms:Choice">
          <xsd:enumeration value="Alliance info"/>
          <xsd:enumeration value="Architecture Docs"/>
          <xsd:enumeration value="Articles"/>
          <xsd:enumeration value="Best Practices"/>
          <xsd:enumeration value="Case Studies"/>
          <xsd:enumeration value="Contact List"/>
          <xsd:enumeration value="Customer Info"/>
          <xsd:enumeration value="Newsletter"/>
          <xsd:enumeration value="POCs"/>
          <xsd:enumeration value="Practice PPTs"/>
          <xsd:enumeration value="PreSales Kit"/>
          <xsd:enumeration value="Process Collateral"/>
          <xsd:enumeration value="Questionnaire"/>
          <xsd:enumeration value="Reviews"/>
          <xsd:enumeration value="Reports"/>
          <xsd:enumeration value="RFP / Proposals / RFIs"/>
          <xsd:enumeration value="Sales Brochures"/>
          <xsd:enumeration value="SO Collateral"/>
          <xsd:enumeration value="Survey Results"/>
          <xsd:enumeration value="Technical Papers"/>
          <xsd:enumeration value="Templates"/>
          <xsd:enumeration value="White Papers"/>
          <xsd:enumeration value="Others"/>
        </xsd:restriction>
      </xsd:simpleType>
    </xsd:element>
    <xsd:element name="Service_x0020_Offering" ma:index="5" ma:displayName="Service Offering" ma:format="Dropdown" ma:internalName="Service_x0020_Offering">
      <xsd:simpleType>
        <xsd:restriction base="dms:Choice">
          <xsd:enumeration value="NA"/>
          <xsd:enumeration value="Aero Manufacturing"/>
          <xsd:enumeration value="Aero Structures"/>
          <xsd:enumeration value="Aero Systems"/>
          <xsd:enumeration value="Airline MRO Solutions"/>
          <xsd:enumeration value="Airlines and Travel services"/>
          <xsd:enumeration value="Airport Solutions"/>
          <xsd:enumeration value="Application Transition/Transformation Solutions"/>
          <xsd:enumeration value="Automotive Electronics"/>
          <xsd:enumeration value="Avionics Solutions for Aerospace &amp; Defense"/>
          <xsd:enumeration value="BI / DW Lifecycle Consulting"/>
          <xsd:enumeration value="BI / DW Technology Services (COE)"/>
          <xsd:enumeration value="BI / DW Testing, Maintenance and Support"/>
          <xsd:enumeration value="BPO Services"/>
          <xsd:enumeration value="Business Analytics"/>
          <xsd:enumeration value="Business Process Management  Solutions"/>
          <xsd:enumeration value="Business Process Re-engineering"/>
          <xsd:enumeration value="Central Banking Solutions"/>
          <xsd:enumeration value="Cloud computing  - new biz model, novel solutions"/>
          <xsd:enumeration value="CoE (Aerospace &amp; Defence)"/>
          <xsd:enumeration value="Communication enabled business process and applications(UC services &amp; Apps, Soln Arch)"/>
          <xsd:enumeration value="Consumer Lending"/>
          <xsd:enumeration value="Core Banking Solutions"/>
          <xsd:enumeration value="Corporate Performance Management"/>
          <xsd:enumeration value="CPG Solutions"/>
          <xsd:enumeration value="Custom &amp; Composite Applications Development using Oracle Middleware"/>
          <xsd:enumeration value="Customer Relationship Management  Solutions"/>
          <xsd:enumeration value="Data and Metadata Management Services"/>
          <xsd:enumeration value="DBA Services - DB2, Informix, Progress"/>
          <xsd:enumeration value="DBA Services - Oracle"/>
          <xsd:enumeration value="DBA Services - SQL Server, Sybase, Ingres"/>
          <xsd:enumeration value="DBA Services - Teradata"/>
          <xsd:enumeration value="Digital Convergence – IP/patent based Components"/>
          <xsd:enumeration value="eHealth"/>
          <xsd:enumeration value="Emergency Management (108)"/>
          <xsd:enumeration value="Emerging Network Management Solution"/>
          <xsd:enumeration value="Emerging Technologies and Rich Internet Applications"/>
          <xsd:enumeration value="Enterprise Application Integration Solutions"/>
          <xsd:enumeration value="Enterprise Architecture and SOA"/>
          <xsd:enumeration value="Enterprise Content Management Solutions"/>
          <xsd:enumeration value="Enterprise Risk Management"/>
          <xsd:enumeration value="EPM Solutions"/>
          <xsd:enumeration value="FUTURUS"/>
          <xsd:enumeration value="Gov E Services"/>
          <xsd:enumeration value="Governance, Compliance &amp; Risk Management (GRC) Implementation"/>
          <xsd:enumeration value="Health Insurance Solutions"/>
          <xsd:enumeration value="Hospital Information Systems"/>
          <xsd:enumeration value="Industrial &amp; defense Electronics"/>
          <xsd:enumeration value="Infrastructure Applications and Tools"/>
          <xsd:enumeration value="Infrastructure Enterprise Systems"/>
          <xsd:enumeration value="Infrastructure integration solutions"/>
          <xsd:enumeration value="Integrated Testing Solutions"/>
          <xsd:enumeration value="IT Quality Consulting"/>
          <xsd:enumeration value="IT Tooling Center of Excellence"/>
          <xsd:enumeration value="ITSM Consulting"/>
          <xsd:enumeration value="Java &amp; Open Source Solutions"/>
          <xsd:enumeration value="JDE Applications  Maintenance &amp; Support"/>
          <xsd:enumeration value="JDE Applications Custom Development"/>
          <xsd:enumeration value="JDE Applications Implementation"/>
          <xsd:enumeration value="JDE Applications Upgrade"/>
          <xsd:enumeration value="Lean &amp; 6 Sigma Consulting"/>
          <xsd:enumeration value="Life Insurance Solutions"/>
          <xsd:enumeration value="Life Sciences R&amp;D Solutions"/>
          <xsd:enumeration value="LS - Manufacturing and Supply Chain Solutions"/>
          <xsd:enumeration value="LS Sales and Marketing Solutions"/>
          <xsd:enumeration value="Mainframe Solutions"/>
          <xsd:enumeration value="Managed Services"/>
          <xsd:enumeration value="Manufacturing &amp; Sourcing"/>
          <xsd:enumeration value="Manufacturing Operations and Consulting Solutions"/>
          <xsd:enumeration value="Mechanical Structures"/>
          <xsd:enumeration value="Mechanical Systems"/>
          <xsd:enumeration value="Media analytics and IT solutions - advertising, online behavior"/>
          <xsd:enumeration value="Media publishing solutions - DAM/DRM, CDN (ingestion, conversion, repurposing and distribution)"/>
          <xsd:enumeration value="Media service provider solutions"/>
          <xsd:enumeration value="Microsoft Platform Solutions"/>
          <xsd:enumeration value="Mobility Solutions"/>
          <xsd:enumeration value="MTCA-Microsoft Technical Consulting &amp; Alliance"/>
          <xsd:enumeration value="Networking platforms and solutions"/>
          <xsd:enumeration value="O&amp;G Midstream, Refining &amp; Trading Solutions"/>
          <xsd:enumeration value="Oil &amp; GAS Upstream Solutions"/>
          <xsd:enumeration value="Oil and Gas Downstream Marketing and Retail"/>
          <xsd:enumeration value="Oracle 360 Commerce Implementation"/>
          <xsd:enumeration value="Oracle Content Management Services"/>
          <xsd:enumeration value="Oracle Ebusiness Applications Maintenance &amp; Support"/>
          <xsd:enumeration value="Oracle Ebusiness Custom Development"/>
          <xsd:enumeration value="Oracle Ebusiness Implementation"/>
          <xsd:enumeration value="Oracle Ebusiness Upgrade"/>
          <xsd:enumeration value="Oracle Identity and Access Management Services"/>
          <xsd:enumeration value="Oracle Master Data Management (MDM)"/>
          <xsd:enumeration value="Oracle Portal Services"/>
          <xsd:enumeration value="Oracle Retek Implementation"/>
          <xsd:enumeration value="Payments &amp; Cards"/>
          <xsd:enumeration value="PeopleSoft Applications Custom Development"/>
          <xsd:enumeration value="PeopleSoft Applications Implementation"/>
          <xsd:enumeration value="PeopleSoft Applications Maintenance &amp; Support"/>
          <xsd:enumeration value="PeopleSoft Applications Upgrade"/>
          <xsd:enumeration value="PLM and EDI Solutions"/>
          <xsd:enumeration value="PMO  Consulting and ProgramManagement"/>
          <xsd:enumeration value="Point Solutions"/>
          <xsd:enumeration value="Property and Casualty Insurance Solutions"/>
          <xsd:enumeration value="Public Health Management (104)"/>
          <xsd:enumeration value="Requirement Management Consulting"/>
          <xsd:enumeration value="Retail Solutions"/>
          <xsd:enumeration value="SaaS for Manufacturing"/>
          <xsd:enumeration value="Sales and After Market solutions"/>
          <xsd:enumeration value="SAP ABAP Development and Enhacement Services"/>
          <xsd:enumeration value="SAP BASIS System Administration Services"/>
          <xsd:enumeration value="SAP Branding and Product Alliance Services"/>
          <xsd:enumeration value="SAP CoE and Innovation Services"/>
          <xsd:enumeration value="SAP End-To-End Implementation &amp; Roll Out Services"/>
          <xsd:enumeration value="SAP Financial &amp; Analytics Services"/>
          <xsd:enumeration value="SAP Human Capital Management Solutions"/>
          <xsd:enumeration value="SAP Knowledge Management &amp; Learning Services"/>
          <xsd:enumeration value="SAP Manufacturing &amp; Supply Chain Services"/>
          <xsd:enumeration value="SAP NetWeaver &amp; Integration Solutions"/>
          <xsd:enumeration value="SAP O2C &amp; CRM Services"/>
          <xsd:enumeration value="SAP Upgrade and AMS Services"/>
          <xsd:enumeration value="Semicon Analytics and IT solutions"/>
          <xsd:enumeration value="Semicon equipment engg services -- mechanical, electronics"/>
          <xsd:enumeration value="Semicon Manufacturing IT solutions"/>
          <xsd:enumeration value="Siebel Applications  Maintenance &amp; Support"/>
          <xsd:enumeration value="Siebel Applications Custom Development"/>
          <xsd:enumeration value="Siebel Applications Implementation"/>
          <xsd:enumeration value="Siebel Applications Upgrade"/>
          <xsd:enumeration value="Software Engineering Consulting"/>
          <xsd:enumeration value="Software product engg services for computing platforms (Apple, MS, Oracle, IBM)"/>
          <xsd:enumeration value="Software product engg services for network equipment, devices and appliances"/>
          <xsd:enumeration value="Software product engg services for Online &amp; Video games"/>
          <xsd:enumeration value="Solutions for Development Banks"/>
          <xsd:enumeration value="Solutions for Higher Education"/>
          <xsd:enumeration value="Solutions for Infrastructure and Real Estate"/>
          <xsd:enumeration value="Solutions for Logistics Service Providers"/>
          <xsd:enumeration value="Sourcing &amp; Asset (MES, LIMS, EAM) Management Solutions"/>
          <xsd:enumeration value="Sports OSS/BSS services"/>
          <xsd:enumeration value="STP and Asset Servicing"/>
          <xsd:enumeration value="Strategic IT Advisory Services"/>
          <xsd:enumeration value="Strategic Sourcing Consulting"/>
          <xsd:enumeration value="Stress, Fatigue &amp; Damage Tolerance"/>
          <xsd:enumeration value="Technical Publication Solutions"/>
          <xsd:enumeration value="Telecom Analytics and IT solutions"/>
          <xsd:enumeration value="Telecom BSS services"/>
          <xsd:enumeration value="Telecom Electronics"/>
          <xsd:enumeration value="Telecom OSS and NMS services"/>
          <xsd:enumeration value="Telecom SDP"/>
          <xsd:enumeration value="Testing Frameworks"/>
          <xsd:enumeration value="TOC Consulting"/>
          <xsd:enumeration value="User Experience Management Solutions"/>
          <xsd:enumeration value="Utilities Solutions Offerings"/>
          <xsd:enumeration value="Vendor Collaboration Solutions"/>
          <xsd:enumeration value="Vertical Solutions Frameworks"/>
          <xsd:enumeration value="VisionPLUS - Credit Processing"/>
        </xsd:restriction>
      </xsd:simpleType>
    </xsd:element>
    <xsd:element name="Service_x0020_Line" ma:index="6" ma:displayName="Service Line" ma:format="Dropdown" ma:internalName="Service_x0020_Line">
      <xsd:simpleType>
        <xsd:restriction base="dms:Choice">
          <xsd:enumeration value="NA"/>
          <xsd:enumeration value="Application Development and Maintenance (ADMS)"/>
          <xsd:enumeration value="Business Process Outsourcing"/>
          <xsd:enumeration value="Enterprise Business Solutions"/>
          <xsd:enumeration value="Integrated Engineering Services"/>
          <xsd:enumeration value="Infrastructure Management Services"/>
          <xsd:enumeration value="Vertical or Industry Native Solutions"/>
        </xsd:restriction>
      </xsd:simpleType>
    </xsd:element>
    <xsd:element name="Technology" ma:index="7" ma:displayName="Technology" ma:format="Dropdown" ma:internalName="Technology">
      <xsd:simpleType>
        <xsd:restriction base="dms:Choice">
          <xsd:enumeration value="NA"/>
          <xsd:enumeration value="Applcn Server Technologies"/>
          <xsd:enumeration value="Actuate"/>
          <xsd:enumeration value="Ariba"/>
          <xsd:enumeration value="Baan"/>
          <xsd:enumeration value="Business Intelligence Solution"/>
          <xsd:enumeration value="Business Objects"/>
          <xsd:enumeration value="Client-Server Technologies"/>
          <xsd:enumeration value="Cognos"/>
          <xsd:enumeration value="Cold Fusion"/>
          <xsd:enumeration value="Component Technologies"/>
          <xsd:enumeration value="Date Stage"/>
          <xsd:enumeration value="Database"/>
          <xsd:enumeration value="DB2"/>
          <xsd:enumeration value="DotNet"/>
          <xsd:enumeration value="DW/Data Mining Technologies"/>
          <xsd:enumeration value="Engg Services CAD/CAM"/>
          <xsd:enumeration value="Enterprise App. Integration"/>
          <xsd:enumeration value="Enterprise Application"/>
          <xsd:enumeration value="ERP"/>
          <xsd:enumeration value="Hyperion"/>
          <xsd:enumeration value="IBM Technologies"/>
          <xsd:enumeration value="Infomatica"/>
          <xsd:enumeration value="Internet(Biz)"/>
          <xsd:enumeration value="Java"/>
          <xsd:enumeration value="Linux"/>
          <xsd:enumeration value="Lotus Domino"/>
          <xsd:enumeration value="Lotus Notes"/>
          <xsd:enumeration value="Mac OS"/>
          <xsd:enumeration value="Mainframe Technologies"/>
          <xsd:enumeration value="Microstrategy"/>
          <xsd:enumeration value="Maximo"/>
          <xsd:enumeration value="Not Applicable"/>
          <xsd:enumeration value="NSIG"/>
          <xsd:enumeration value="OLAP"/>
          <xsd:enumeration value="ORACLE"/>
          <xsd:enumeration value="Peoplesoft"/>
          <xsd:enumeration value="PSOS"/>
          <xsd:enumeration value="Quality"/>
          <xsd:enumeration value="SAP"/>
          <xsd:enumeration value="SAS"/>
          <xsd:enumeration value="SQL Server"/>
          <xsd:enumeration value="SUN Technologies"/>
          <xsd:enumeration value="System Software"/>
          <xsd:enumeration value="Teradata"/>
          <xsd:enumeration value="UML"/>
          <xsd:enumeration value="UNIX"/>
          <xsd:enumeration value="Visual Studio"/>
          <xsd:enumeration value="VxWorks"/>
          <xsd:enumeration value="WAP"/>
          <xsd:enumeration value="WebLogic"/>
          <xsd:enumeration value="WebSphere"/>
        </xsd:restriction>
      </xsd:simpleType>
    </xsd:element>
    <xsd:element name="Domain" ma:index="8" ma:displayName="Domain" ma:format="Dropdown" ma:internalName="Domain">
      <xsd:simpleType>
        <xsd:restriction base="dms:Choice">
          <xsd:enumeration value="NA"/>
          <xsd:enumeration value="Air Transport"/>
          <xsd:enumeration value="Automotive"/>
          <xsd:enumeration value="Banking and Finance"/>
          <xsd:enumeration value="Bioinformatics"/>
          <xsd:enumeration value="Business Process Outsourcing"/>
          <xsd:enumeration value="CMM"/>
          <xsd:enumeration value="Construction"/>
          <xsd:enumeration value="Consulting Organization"/>
          <xsd:enumeration value="Defence"/>
          <xsd:enumeration value="Education and Training"/>
          <xsd:enumeration value="Embedded System"/>
          <xsd:enumeration value="Engineering Design"/>
          <xsd:enumeration value="GIS"/>
          <xsd:enumeration value="Government-eGovernment"/>
          <xsd:enumeration value="Healthcare"/>
          <xsd:enumeration value="Hospitality"/>
          <xsd:enumeration value="Human Resources"/>
          <xsd:enumeration value="IT Enabled Services"/>
          <xsd:enumeration value="IT Infrastructure"/>
          <xsd:enumeration value="IT Outsourcing"/>
          <xsd:enumeration value="Information Technology"/>
          <xsd:enumeration value="Infrastructure (Non-IT)"/>
          <xsd:enumeration value="Knowledge Management"/>
          <xsd:enumeration value="Legal"/>
          <xsd:enumeration value="Life and Health Insurance"/>
          <xsd:enumeration value="Manufacturing"/>
          <xsd:enumeration value="Media and Entertainment"/>
          <xsd:enumeration value="Non Profit Organization"/>
          <xsd:enumeration value="Not Applicable"/>
          <xsd:enumeration value="Oil and Gas Industry"/>
          <xsd:enumeration value="Others"/>
          <xsd:enumeration value="Pharmaceuticals"/>
          <xsd:enumeration value="Property and Casualty Insurance"/>
          <xsd:enumeration value="Real Estates"/>
          <xsd:enumeration value="Retail"/>
          <xsd:enumeration value="Sales and Marketing"/>
          <xsd:enumeration value="Semiconductor"/>
          <xsd:enumeration value="Surface Transport"/>
          <xsd:enumeration value="Telecom"/>
          <xsd:enumeration value="Transportation"/>
          <xsd:enumeration value="Utiliti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9" ma:displayName="Content Type"/>
        <xsd:element ref="dc:title" minOccurs="0" maxOccurs="1" ma:index="1" ma:displayName="Title"/>
        <xsd:element ref="dc:subject" minOccurs="0" maxOccurs="1"/>
        <xsd:element ref="dc:description" minOccurs="0" maxOccurs="1"/>
        <xsd:element name="keywords" minOccurs="0" maxOccurs="1" type="xsd:string" ma:index="2"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334A29-D7C9-4AD0-93A4-5AC286ADB6B9}">
  <ds:schemaRefs>
    <ds:schemaRef ds:uri="605782e4-1af4-41fc-b1fc-c0bc654f2c7d"/>
    <ds:schemaRef ds:uri="http://www.w3.org/XML/1998/namespace"/>
    <ds:schemaRef ds:uri="http://schemas.microsoft.com/office/2006/metadata/properties"/>
    <ds:schemaRef ds:uri="http://purl.org/dc/elements/1.1/"/>
    <ds:schemaRef ds:uri="http://purl.org/dc/dcmitype/"/>
    <ds:schemaRef ds:uri="http://schemas.microsoft.com/sharepoint/v3"/>
    <ds:schemaRef ds:uri="http://schemas.microsoft.com/office/2006/documentManagement/types"/>
    <ds:schemaRef ds:uri="7dca530f-6bff-4223-9bc4-47d9342e301d"/>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721296EC-715D-49D4-9382-9280B990E3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dca530f-6bff-4223-9bc4-47d9342e301d"/>
    <ds:schemaRef ds:uri="605782e4-1af4-41fc-b1fc-c0bc654f2c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859DB0C-5151-4CD0-BAD2-A775F24182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1201</TotalTime>
  <Words>625</Words>
  <Application>Microsoft Office PowerPoint</Application>
  <PresentationFormat>Widescreen</PresentationFormat>
  <Paragraphs>88</Paragraphs>
  <Slides>27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Arial Black</vt:lpstr>
      <vt:lpstr>Calibri</vt:lpstr>
      <vt:lpstr>Calibri Light</vt:lpstr>
      <vt:lpstr>Wingdings</vt:lpstr>
      <vt:lpstr>Office Theme</vt:lpstr>
      <vt:lpstr>Tech Mahindra Template 2014</vt:lpstr>
      <vt:lpstr>PowerPoint Presentation</vt:lpstr>
      <vt:lpstr>PowerPoint Presentation</vt:lpstr>
      <vt:lpstr>Table of Contents:</vt:lpstr>
      <vt:lpstr>PowerPoint Presentation</vt:lpstr>
      <vt:lpstr>PowerPoint Presentation</vt:lpstr>
      <vt:lpstr>PowerPoint Presentation</vt:lpstr>
      <vt:lpstr>PowerPoint Presentation</vt:lpstr>
      <vt:lpstr>PowerPoint Presentation</vt:lpstr>
      <vt:lpstr>ER Diagram</vt:lpstr>
      <vt:lpstr>Use Case Diagram</vt:lpstr>
      <vt:lpstr>DFD-Level 0</vt:lpstr>
      <vt:lpstr>DFD-Level 1</vt:lpstr>
      <vt:lpstr>Structure of Bank Management System</vt:lpstr>
      <vt:lpstr>PowerPoint Presentation</vt:lpstr>
      <vt:lpstr>Homepage</vt:lpstr>
      <vt:lpstr>User Account</vt:lpstr>
      <vt:lpstr>User Homepage</vt:lpstr>
      <vt:lpstr>PowerPoint Presentation</vt:lpstr>
      <vt:lpstr>PowerPoint Presentation</vt:lpstr>
      <vt:lpstr>PowerPoint Presentation</vt:lpstr>
      <vt:lpstr>Admin Account</vt:lpstr>
      <vt:lpstr>List of Account</vt:lpstr>
      <vt:lpstr>PowerPoint Presentation</vt:lpstr>
      <vt:lpstr>PowerPoint Presentation</vt:lpstr>
      <vt:lpstr>PowerPoint Presentation</vt:lpstr>
      <vt:lpstr>Conclusion:</vt:lpstr>
      <vt:lpstr>Thank You</vt:lpstr>
    </vt:vector>
  </TitlesOfParts>
  <Company>Tech Mahindra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Litika Mehta</dc:creator>
  <cp:keywords>ATA Case Study - ATT</cp:keywords>
  <cp:lastModifiedBy>NABANITA SARKAR</cp:lastModifiedBy>
  <cp:revision>119</cp:revision>
  <dcterms:created xsi:type="dcterms:W3CDTF">2019-12-05T12:23:30Z</dcterms:created>
  <dcterms:modified xsi:type="dcterms:W3CDTF">2022-03-21T07:01:17Z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0x010100E251D4C135EE2C439665C084D98C3C4D</vt:lpwstr>
  </property>
</Properties>
</file>